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Lst>
  <p:sldSz cx="18288000" cy="10287000"/>
  <p:notesSz cx="6858000" cy="9144000"/>
  <p:embeddedFontLst>
    <p:embeddedFont>
      <p:font typeface="Arimo" panose="020B0604020202020204" charset="0"/>
      <p:regular r:id="rId12"/>
    </p:embeddedFont>
    <p:embeddedFont>
      <p:font typeface="Arimo Bold"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1" d="100"/>
          <a:sy n="41" d="100"/>
        </p:scale>
        <p:origin x="82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7" Type="http://schemas.openxmlformats.org/officeDocument/2006/relationships/hyperlink" Target="https://github.com/ShivanshKumarJha/Smart-Meter-Analysis"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github.com/ShivanshKumarJha/OpenDSS-Major-Project"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grpSp>
        <p:nvGrpSpPr>
          <p:cNvPr id="7" name="Group 7"/>
          <p:cNvGrpSpPr/>
          <p:nvPr/>
        </p:nvGrpSpPr>
        <p:grpSpPr>
          <a:xfrm>
            <a:off x="992238" y="1705868"/>
            <a:ext cx="9445526" cy="3543895"/>
            <a:chOff x="0" y="0"/>
            <a:chExt cx="12594035" cy="4725193"/>
          </a:xfrm>
        </p:grpSpPr>
        <p:sp>
          <p:nvSpPr>
            <p:cNvPr id="8" name="Freeform 8"/>
            <p:cNvSpPr/>
            <p:nvPr/>
          </p:nvSpPr>
          <p:spPr>
            <a:xfrm>
              <a:off x="0" y="0"/>
              <a:ext cx="12594035" cy="4725193"/>
            </a:xfrm>
            <a:custGeom>
              <a:avLst/>
              <a:gdLst/>
              <a:ahLst/>
              <a:cxnLst/>
              <a:rect l="l" t="t" r="r" b="b"/>
              <a:pathLst>
                <a:path w="12594035" h="4725193">
                  <a:moveTo>
                    <a:pt x="0" y="0"/>
                  </a:moveTo>
                  <a:lnTo>
                    <a:pt x="12594035" y="0"/>
                  </a:lnTo>
                  <a:lnTo>
                    <a:pt x="12594035" y="4725193"/>
                  </a:lnTo>
                  <a:lnTo>
                    <a:pt x="0" y="4725193"/>
                  </a:lnTo>
                  <a:close/>
                </a:path>
              </a:pathLst>
            </a:custGeom>
            <a:solidFill>
              <a:srgbClr val="000000">
                <a:alpha val="0"/>
              </a:srgbClr>
            </a:solidFill>
          </p:spPr>
        </p:sp>
        <p:sp>
          <p:nvSpPr>
            <p:cNvPr id="9" name="TextBox 9"/>
            <p:cNvSpPr txBox="1"/>
            <p:nvPr/>
          </p:nvSpPr>
          <p:spPr>
            <a:xfrm>
              <a:off x="0" y="-57150"/>
              <a:ext cx="12594035" cy="4782343"/>
            </a:xfrm>
            <a:prstGeom prst="rect">
              <a:avLst/>
            </a:prstGeom>
          </p:spPr>
          <p:txBody>
            <a:bodyPr lIns="0" tIns="0" rIns="0" bIns="0" rtlCol="0" anchor="t"/>
            <a:lstStyle/>
            <a:p>
              <a:pPr algn="l">
                <a:lnSpc>
                  <a:spcPts val="6937"/>
                </a:lnSpc>
              </a:pPr>
              <a:r>
                <a:rPr lang="en-US" sz="5562" b="1" dirty="0">
                  <a:solidFill>
                    <a:srgbClr val="231971"/>
                  </a:solidFill>
                  <a:latin typeface="Arimo Bold"/>
                  <a:ea typeface="Arimo Bold"/>
                  <a:cs typeface="Arimo Bold"/>
                  <a:sym typeface="Arimo Bold"/>
                </a:rPr>
                <a:t>Electrical Network Modelling of NIT KKR using OpenDSS and Real-Time Smart Meter Analysis</a:t>
              </a:r>
            </a:p>
          </p:txBody>
        </p:sp>
      </p:grpSp>
      <p:grpSp>
        <p:nvGrpSpPr>
          <p:cNvPr id="10" name="Group 10"/>
          <p:cNvGrpSpPr/>
          <p:nvPr/>
        </p:nvGrpSpPr>
        <p:grpSpPr>
          <a:xfrm>
            <a:off x="992238" y="5596384"/>
            <a:ext cx="9445526" cy="2356204"/>
            <a:chOff x="0" y="-104775"/>
            <a:chExt cx="12594035" cy="3141605"/>
          </a:xfrm>
        </p:grpSpPr>
        <p:sp>
          <p:nvSpPr>
            <p:cNvPr id="11" name="Freeform 11"/>
            <p:cNvSpPr/>
            <p:nvPr/>
          </p:nvSpPr>
          <p:spPr>
            <a:xfrm>
              <a:off x="0" y="0"/>
              <a:ext cx="12594035" cy="1814513"/>
            </a:xfrm>
            <a:custGeom>
              <a:avLst/>
              <a:gdLst/>
              <a:ahLst/>
              <a:cxnLst/>
              <a:rect l="l" t="t" r="r" b="b"/>
              <a:pathLst>
                <a:path w="12594035" h="1814513">
                  <a:moveTo>
                    <a:pt x="0" y="0"/>
                  </a:moveTo>
                  <a:lnTo>
                    <a:pt x="12594035" y="0"/>
                  </a:lnTo>
                  <a:lnTo>
                    <a:pt x="12594035" y="1814513"/>
                  </a:lnTo>
                  <a:lnTo>
                    <a:pt x="0" y="1814513"/>
                  </a:lnTo>
                  <a:close/>
                </a:path>
              </a:pathLst>
            </a:custGeom>
            <a:solidFill>
              <a:srgbClr val="000000">
                <a:alpha val="0"/>
              </a:srgbClr>
            </a:solidFill>
          </p:spPr>
        </p:sp>
        <p:sp>
          <p:nvSpPr>
            <p:cNvPr id="12" name="TextBox 12"/>
            <p:cNvSpPr txBox="1"/>
            <p:nvPr/>
          </p:nvSpPr>
          <p:spPr>
            <a:xfrm>
              <a:off x="0" y="-104775"/>
              <a:ext cx="12594035" cy="3141605"/>
            </a:xfrm>
            <a:prstGeom prst="rect">
              <a:avLst/>
            </a:prstGeom>
          </p:spPr>
          <p:txBody>
            <a:bodyPr lIns="0" tIns="0" rIns="0" bIns="0" rtlCol="0" anchor="t"/>
            <a:lstStyle/>
            <a:p>
              <a:pPr algn="l">
                <a:lnSpc>
                  <a:spcPts val="3562"/>
                </a:lnSpc>
              </a:pPr>
              <a:r>
                <a:rPr lang="en-US" sz="2187" dirty="0">
                  <a:solidFill>
                    <a:srgbClr val="2A2742"/>
                  </a:solidFill>
                  <a:latin typeface="Arimo"/>
                  <a:ea typeface="Arimo"/>
                  <a:cs typeface="Arimo"/>
                  <a:sym typeface="Arimo"/>
                </a:rPr>
                <a:t>This project models and analyses the electrical distribution network of the National Institute of Technology Kurukshetra (NIT KKR) campus using OpenDSS and real-time smart meter data analysis.</a:t>
              </a:r>
            </a:p>
            <a:p>
              <a:pPr algn="l">
                <a:lnSpc>
                  <a:spcPts val="3562"/>
                </a:lnSpc>
              </a:pPr>
              <a:r>
                <a:rPr lang="en-US" sz="2187" dirty="0" err="1">
                  <a:solidFill>
                    <a:srgbClr val="2A2742"/>
                  </a:solidFill>
                  <a:latin typeface="Arimo"/>
                  <a:ea typeface="Arimo"/>
                  <a:cs typeface="Arimo"/>
                  <a:sym typeface="Arimo"/>
                </a:rPr>
                <a:t>Github</a:t>
              </a:r>
              <a:r>
                <a:rPr lang="en-US" sz="2187" dirty="0">
                  <a:solidFill>
                    <a:srgbClr val="2A2742"/>
                  </a:solidFill>
                  <a:latin typeface="Arimo"/>
                  <a:ea typeface="Arimo"/>
                  <a:cs typeface="Arimo"/>
                  <a:sym typeface="Arimo"/>
                </a:rPr>
                <a:t> Link : </a:t>
              </a:r>
              <a:r>
                <a:rPr lang="en-US" sz="2187" dirty="0">
                  <a:solidFill>
                    <a:srgbClr val="2A2742"/>
                  </a:solidFill>
                  <a:latin typeface="Arimo"/>
                  <a:ea typeface="Arimo"/>
                  <a:cs typeface="Arimo"/>
                  <a:sym typeface="Arimo"/>
                  <a:hlinkClick r:id="rId6"/>
                </a:rPr>
                <a:t>OpenDSS</a:t>
              </a:r>
              <a:r>
                <a:rPr lang="en-US" sz="2187" dirty="0">
                  <a:solidFill>
                    <a:srgbClr val="2A2742"/>
                  </a:solidFill>
                  <a:latin typeface="Arimo"/>
                  <a:ea typeface="Arimo"/>
                  <a:cs typeface="Arimo"/>
                  <a:sym typeface="Arimo"/>
                </a:rPr>
                <a:t>   </a:t>
              </a:r>
              <a:r>
                <a:rPr lang="en-US" sz="2187" dirty="0">
                  <a:solidFill>
                    <a:srgbClr val="2A2742"/>
                  </a:solidFill>
                  <a:latin typeface="Arimo"/>
                  <a:ea typeface="Arimo"/>
                  <a:cs typeface="Arimo"/>
                  <a:sym typeface="Arimo"/>
                  <a:hlinkClick r:id="rId7"/>
                </a:rPr>
                <a:t>Smart Meter Analysis</a:t>
              </a:r>
              <a:endParaRPr lang="en-US" sz="2187" dirty="0">
                <a:solidFill>
                  <a:srgbClr val="2A2742"/>
                </a:solidFill>
                <a:latin typeface="Arimo"/>
                <a:ea typeface="Arimo"/>
                <a:cs typeface="Arimo"/>
                <a:sym typeface="Arimo"/>
              </a:endParaRPr>
            </a:p>
            <a:p>
              <a:pPr algn="l">
                <a:lnSpc>
                  <a:spcPts val="3562"/>
                </a:lnSpc>
              </a:pPr>
              <a:endParaRPr lang="en-US" sz="2187" dirty="0">
                <a:solidFill>
                  <a:srgbClr val="2A2742"/>
                </a:solidFill>
                <a:latin typeface="Arimo"/>
                <a:ea typeface="Arimo"/>
                <a:cs typeface="Arimo"/>
                <a:sym typeface="Arimo"/>
              </a:endParaRPr>
            </a:p>
          </p:txBody>
        </p:sp>
      </p:grpSp>
      <p:grpSp>
        <p:nvGrpSpPr>
          <p:cNvPr id="13" name="Group 13"/>
          <p:cNvGrpSpPr/>
          <p:nvPr/>
        </p:nvGrpSpPr>
        <p:grpSpPr>
          <a:xfrm>
            <a:off x="1035101" y="7732683"/>
            <a:ext cx="9445526" cy="596972"/>
            <a:chOff x="0" y="-191124"/>
            <a:chExt cx="12594035" cy="795962"/>
          </a:xfrm>
        </p:grpSpPr>
        <p:sp>
          <p:nvSpPr>
            <p:cNvPr id="14" name="Freeform 14"/>
            <p:cNvSpPr/>
            <p:nvPr/>
          </p:nvSpPr>
          <p:spPr>
            <a:xfrm>
              <a:off x="0" y="0"/>
              <a:ext cx="12594035" cy="604838"/>
            </a:xfrm>
            <a:custGeom>
              <a:avLst/>
              <a:gdLst/>
              <a:ahLst/>
              <a:cxnLst/>
              <a:rect l="l" t="t" r="r" b="b"/>
              <a:pathLst>
                <a:path w="12594035" h="604838">
                  <a:moveTo>
                    <a:pt x="0" y="0"/>
                  </a:moveTo>
                  <a:lnTo>
                    <a:pt x="12594035" y="0"/>
                  </a:lnTo>
                  <a:lnTo>
                    <a:pt x="12594035" y="604838"/>
                  </a:lnTo>
                  <a:lnTo>
                    <a:pt x="0" y="604838"/>
                  </a:lnTo>
                  <a:close/>
                </a:path>
              </a:pathLst>
            </a:custGeom>
            <a:solidFill>
              <a:srgbClr val="000000">
                <a:alpha val="0"/>
              </a:srgbClr>
            </a:solidFill>
          </p:spPr>
        </p:sp>
        <p:sp>
          <p:nvSpPr>
            <p:cNvPr id="15" name="TextBox 15"/>
            <p:cNvSpPr txBox="1"/>
            <p:nvPr/>
          </p:nvSpPr>
          <p:spPr>
            <a:xfrm>
              <a:off x="0" y="-191124"/>
              <a:ext cx="12594035" cy="709613"/>
            </a:xfrm>
            <a:prstGeom prst="rect">
              <a:avLst/>
            </a:prstGeom>
          </p:spPr>
          <p:txBody>
            <a:bodyPr lIns="0" tIns="0" rIns="0" bIns="0" rtlCol="0" anchor="t"/>
            <a:lstStyle/>
            <a:p>
              <a:pPr algn="l">
                <a:lnSpc>
                  <a:spcPts val="3562"/>
                </a:lnSpc>
              </a:pPr>
              <a:r>
                <a:rPr lang="en-US" sz="2187" b="1" dirty="0">
                  <a:solidFill>
                    <a:srgbClr val="2A2742"/>
                  </a:solidFill>
                  <a:latin typeface="Arimo Bold"/>
                  <a:ea typeface="Arimo Bold"/>
                  <a:cs typeface="Arimo Bold"/>
                  <a:sym typeface="Arimo Bold"/>
                </a:rPr>
                <a:t>Guided by : Dr. Pradeep Kumar</a:t>
              </a:r>
            </a:p>
          </p:txBody>
        </p:sp>
      </p:grpSp>
      <p:grpSp>
        <p:nvGrpSpPr>
          <p:cNvPr id="16" name="Group 16"/>
          <p:cNvGrpSpPr/>
          <p:nvPr/>
        </p:nvGrpSpPr>
        <p:grpSpPr>
          <a:xfrm>
            <a:off x="1035102" y="8271098"/>
            <a:ext cx="4332118" cy="1537506"/>
            <a:chOff x="0" y="0"/>
            <a:chExt cx="5776157" cy="2050008"/>
          </a:xfrm>
        </p:grpSpPr>
        <p:sp>
          <p:nvSpPr>
            <p:cNvPr id="17" name="Freeform 17"/>
            <p:cNvSpPr/>
            <p:nvPr/>
          </p:nvSpPr>
          <p:spPr>
            <a:xfrm>
              <a:off x="0" y="0"/>
              <a:ext cx="5776157" cy="2050008"/>
            </a:xfrm>
            <a:custGeom>
              <a:avLst/>
              <a:gdLst/>
              <a:ahLst/>
              <a:cxnLst/>
              <a:rect l="l" t="t" r="r" b="b"/>
              <a:pathLst>
                <a:path w="5776157" h="2050008">
                  <a:moveTo>
                    <a:pt x="0" y="0"/>
                  </a:moveTo>
                  <a:lnTo>
                    <a:pt x="5776157" y="0"/>
                  </a:lnTo>
                  <a:lnTo>
                    <a:pt x="5776157" y="2050008"/>
                  </a:lnTo>
                  <a:lnTo>
                    <a:pt x="0" y="2050008"/>
                  </a:lnTo>
                  <a:close/>
                </a:path>
              </a:pathLst>
            </a:custGeom>
            <a:solidFill>
              <a:srgbClr val="000000">
                <a:alpha val="0"/>
              </a:srgbClr>
            </a:solidFill>
          </p:spPr>
        </p:sp>
        <p:sp>
          <p:nvSpPr>
            <p:cNvPr id="18" name="TextBox 18"/>
            <p:cNvSpPr txBox="1"/>
            <p:nvPr/>
          </p:nvSpPr>
          <p:spPr>
            <a:xfrm>
              <a:off x="0" y="-104775"/>
              <a:ext cx="5776157" cy="2154783"/>
            </a:xfrm>
            <a:prstGeom prst="rect">
              <a:avLst/>
            </a:prstGeom>
          </p:spPr>
          <p:txBody>
            <a:bodyPr lIns="0" tIns="0" rIns="0" bIns="0" rtlCol="0" anchor="t"/>
            <a:lstStyle/>
            <a:p>
              <a:pPr algn="l">
                <a:lnSpc>
                  <a:spcPts val="3562"/>
                </a:lnSpc>
              </a:pPr>
              <a:r>
                <a:rPr lang="en-US" sz="2187" b="1" dirty="0">
                  <a:solidFill>
                    <a:srgbClr val="2A2742"/>
                  </a:solidFill>
                  <a:latin typeface="Arimo Bold"/>
                  <a:ea typeface="Arimo Bold"/>
                  <a:cs typeface="Arimo Bold"/>
                  <a:sym typeface="Arimo Bold"/>
                </a:rPr>
                <a:t>Made by : Shivansh Kumar Jha </a:t>
              </a:r>
            </a:p>
            <a:p>
              <a:pPr algn="l">
                <a:lnSpc>
                  <a:spcPts val="3562"/>
                </a:lnSpc>
              </a:pPr>
              <a:r>
                <a:rPr lang="en-US" sz="2187" b="1" dirty="0">
                  <a:solidFill>
                    <a:srgbClr val="2A2742"/>
                  </a:solidFill>
                  <a:latin typeface="Arimo Bold"/>
                  <a:ea typeface="Arimo Bold"/>
                  <a:cs typeface="Arimo Bold"/>
                  <a:sym typeface="Arimo Bold"/>
                </a:rPr>
                <a:t>12114138</a:t>
              </a:r>
            </a:p>
            <a:p>
              <a:pPr algn="l">
                <a:lnSpc>
                  <a:spcPts val="3562"/>
                </a:lnSpc>
              </a:pPr>
              <a:r>
                <a:rPr lang="en-US" sz="2187" b="1" dirty="0">
                  <a:solidFill>
                    <a:srgbClr val="2A2742"/>
                  </a:solidFill>
                  <a:latin typeface="Arimo Bold"/>
                  <a:ea typeface="Arimo Bold"/>
                  <a:cs typeface="Arimo Bold"/>
                  <a:sym typeface="Arimo Bold"/>
                </a:rPr>
                <a:t>EE-B07</a:t>
              </a:r>
            </a:p>
            <a:p>
              <a:pPr algn="l">
                <a:lnSpc>
                  <a:spcPts val="3562"/>
                </a:lnSpc>
              </a:pPr>
              <a:endParaRPr lang="en-US" sz="2187" b="1" dirty="0">
                <a:solidFill>
                  <a:srgbClr val="2A2742"/>
                </a:solidFill>
                <a:latin typeface="Arimo Bold"/>
                <a:ea typeface="Arimo Bold"/>
                <a:cs typeface="Arimo Bold"/>
                <a:sym typeface="Arimo Bold"/>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sp>
        <p:nvSpPr>
          <p:cNvPr id="5" name="Freeform 5"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grpSp>
        <p:nvGrpSpPr>
          <p:cNvPr id="7" name="Group 7"/>
          <p:cNvGrpSpPr/>
          <p:nvPr/>
        </p:nvGrpSpPr>
        <p:grpSpPr>
          <a:xfrm>
            <a:off x="992238" y="4257378"/>
            <a:ext cx="9445526" cy="1772096"/>
            <a:chOff x="0" y="0"/>
            <a:chExt cx="12594035" cy="2362795"/>
          </a:xfrm>
        </p:grpSpPr>
        <p:sp>
          <p:nvSpPr>
            <p:cNvPr id="8" name="Freeform 8"/>
            <p:cNvSpPr/>
            <p:nvPr/>
          </p:nvSpPr>
          <p:spPr>
            <a:xfrm>
              <a:off x="0" y="0"/>
              <a:ext cx="12594035" cy="2362795"/>
            </a:xfrm>
            <a:custGeom>
              <a:avLst/>
              <a:gdLst/>
              <a:ahLst/>
              <a:cxnLst/>
              <a:rect l="l" t="t" r="r" b="b"/>
              <a:pathLst>
                <a:path w="12594035" h="2362795">
                  <a:moveTo>
                    <a:pt x="0" y="0"/>
                  </a:moveTo>
                  <a:lnTo>
                    <a:pt x="12594035" y="0"/>
                  </a:lnTo>
                  <a:lnTo>
                    <a:pt x="12594035" y="2362795"/>
                  </a:lnTo>
                  <a:lnTo>
                    <a:pt x="0" y="2362795"/>
                  </a:lnTo>
                  <a:close/>
                </a:path>
              </a:pathLst>
            </a:custGeom>
            <a:solidFill>
              <a:srgbClr val="000000">
                <a:alpha val="0"/>
              </a:srgbClr>
            </a:solidFill>
          </p:spPr>
        </p:sp>
        <p:sp>
          <p:nvSpPr>
            <p:cNvPr id="9" name="TextBox 9"/>
            <p:cNvSpPr txBox="1"/>
            <p:nvPr/>
          </p:nvSpPr>
          <p:spPr>
            <a:xfrm>
              <a:off x="0" y="-104775"/>
              <a:ext cx="12594035" cy="2467570"/>
            </a:xfrm>
            <a:prstGeom prst="rect">
              <a:avLst/>
            </a:prstGeom>
          </p:spPr>
          <p:txBody>
            <a:bodyPr lIns="0" tIns="0" rIns="0" bIns="0" rtlCol="0" anchor="t"/>
            <a:lstStyle/>
            <a:p>
              <a:pPr algn="l">
                <a:lnSpc>
                  <a:spcPts val="13937"/>
                </a:lnSpc>
              </a:pPr>
              <a:r>
                <a:rPr lang="en-US" sz="11124" b="1">
                  <a:solidFill>
                    <a:srgbClr val="231971"/>
                  </a:solidFill>
                  <a:latin typeface="Arimo Bold"/>
                  <a:ea typeface="Arimo Bold"/>
                  <a:cs typeface="Arimo Bold"/>
                  <a:sym typeface="Arimo Bold"/>
                </a:rPr>
                <a:t>Thank You !</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5" name="Group 5"/>
          <p:cNvGrpSpPr/>
          <p:nvPr/>
        </p:nvGrpSpPr>
        <p:grpSpPr>
          <a:xfrm>
            <a:off x="742571" y="1327994"/>
            <a:ext cx="16802857" cy="791995"/>
            <a:chOff x="0" y="0"/>
            <a:chExt cx="22403810" cy="1055993"/>
          </a:xfrm>
        </p:grpSpPr>
        <p:sp>
          <p:nvSpPr>
            <p:cNvPr id="6" name="Freeform 6"/>
            <p:cNvSpPr/>
            <p:nvPr/>
          </p:nvSpPr>
          <p:spPr>
            <a:xfrm>
              <a:off x="0" y="0"/>
              <a:ext cx="22403811" cy="1055993"/>
            </a:xfrm>
            <a:custGeom>
              <a:avLst/>
              <a:gdLst/>
              <a:ahLst/>
              <a:cxnLst/>
              <a:rect l="l" t="t" r="r" b="b"/>
              <a:pathLst>
                <a:path w="22403811" h="1055993">
                  <a:moveTo>
                    <a:pt x="0" y="0"/>
                  </a:moveTo>
                  <a:lnTo>
                    <a:pt x="22403811" y="0"/>
                  </a:lnTo>
                  <a:lnTo>
                    <a:pt x="22403811" y="1055993"/>
                  </a:lnTo>
                  <a:lnTo>
                    <a:pt x="0" y="1055993"/>
                  </a:lnTo>
                  <a:close/>
                </a:path>
              </a:pathLst>
            </a:custGeom>
            <a:solidFill>
              <a:srgbClr val="000000">
                <a:alpha val="0"/>
              </a:srgbClr>
            </a:solidFill>
          </p:spPr>
        </p:sp>
        <p:sp>
          <p:nvSpPr>
            <p:cNvPr id="7" name="TextBox 7"/>
            <p:cNvSpPr txBox="1"/>
            <p:nvPr/>
          </p:nvSpPr>
          <p:spPr>
            <a:xfrm>
              <a:off x="0" y="-57150"/>
              <a:ext cx="22403810" cy="1113143"/>
            </a:xfrm>
            <a:prstGeom prst="rect">
              <a:avLst/>
            </a:prstGeom>
          </p:spPr>
          <p:txBody>
            <a:bodyPr lIns="0" tIns="0" rIns="0" bIns="0" rtlCol="0" anchor="t"/>
            <a:lstStyle/>
            <a:p>
              <a:pPr algn="ctr">
                <a:lnSpc>
                  <a:spcPts val="6312"/>
                </a:lnSpc>
              </a:pPr>
              <a:r>
                <a:rPr lang="en-US" sz="5062" b="1" dirty="0">
                  <a:solidFill>
                    <a:srgbClr val="231971"/>
                  </a:solidFill>
                  <a:latin typeface="Arimo Bold"/>
                  <a:ea typeface="Arimo Bold"/>
                  <a:cs typeface="Arimo Bold"/>
                  <a:sym typeface="Arimo Bold"/>
                </a:rPr>
                <a:t>NIT KKR Ring Main Distribution System and Components</a:t>
              </a:r>
            </a:p>
          </p:txBody>
        </p:sp>
      </p:grpSp>
      <p:grpSp>
        <p:nvGrpSpPr>
          <p:cNvPr id="8" name="Group 8"/>
          <p:cNvGrpSpPr/>
          <p:nvPr/>
        </p:nvGrpSpPr>
        <p:grpSpPr>
          <a:xfrm>
            <a:off x="7758261" y="3059311"/>
            <a:ext cx="4690319" cy="3577530"/>
            <a:chOff x="0" y="0"/>
            <a:chExt cx="6253758" cy="4770040"/>
          </a:xfrm>
        </p:grpSpPr>
        <p:sp>
          <p:nvSpPr>
            <p:cNvPr id="9" name="Freeform 9"/>
            <p:cNvSpPr/>
            <p:nvPr/>
          </p:nvSpPr>
          <p:spPr>
            <a:xfrm>
              <a:off x="6350" y="6350"/>
              <a:ext cx="6241034" cy="4757293"/>
            </a:xfrm>
            <a:custGeom>
              <a:avLst/>
              <a:gdLst/>
              <a:ahLst/>
              <a:cxnLst/>
              <a:rect l="l" t="t" r="r" b="b"/>
              <a:pathLst>
                <a:path w="6241034" h="4757293">
                  <a:moveTo>
                    <a:pt x="0" y="144780"/>
                  </a:moveTo>
                  <a:cubicBezTo>
                    <a:pt x="0" y="64897"/>
                    <a:pt x="64897" y="0"/>
                    <a:pt x="144907" y="0"/>
                  </a:cubicBezTo>
                  <a:lnTo>
                    <a:pt x="6096127" y="0"/>
                  </a:lnTo>
                  <a:cubicBezTo>
                    <a:pt x="6176137" y="0"/>
                    <a:pt x="6241034" y="64897"/>
                    <a:pt x="6241034" y="144780"/>
                  </a:cubicBezTo>
                  <a:lnTo>
                    <a:pt x="6241034" y="4612513"/>
                  </a:lnTo>
                  <a:cubicBezTo>
                    <a:pt x="6241034" y="4692523"/>
                    <a:pt x="6176137" y="4757293"/>
                    <a:pt x="6096127" y="4757293"/>
                  </a:cubicBezTo>
                  <a:lnTo>
                    <a:pt x="144907" y="4757293"/>
                  </a:lnTo>
                  <a:cubicBezTo>
                    <a:pt x="64897" y="4757293"/>
                    <a:pt x="0" y="4692396"/>
                    <a:pt x="0" y="4612513"/>
                  </a:cubicBezTo>
                  <a:close/>
                </a:path>
              </a:pathLst>
            </a:custGeom>
            <a:solidFill>
              <a:srgbClr val="E9E6FA"/>
            </a:solidFill>
          </p:spPr>
        </p:sp>
        <p:sp>
          <p:nvSpPr>
            <p:cNvPr id="10" name="Freeform 10"/>
            <p:cNvSpPr/>
            <p:nvPr/>
          </p:nvSpPr>
          <p:spPr>
            <a:xfrm>
              <a:off x="0" y="0"/>
              <a:ext cx="6253734" cy="4769993"/>
            </a:xfrm>
            <a:custGeom>
              <a:avLst/>
              <a:gdLst/>
              <a:ahLst/>
              <a:cxnLst/>
              <a:rect l="l" t="t" r="r" b="b"/>
              <a:pathLst>
                <a:path w="6253734" h="4769993">
                  <a:moveTo>
                    <a:pt x="0" y="151130"/>
                  </a:moveTo>
                  <a:cubicBezTo>
                    <a:pt x="0" y="67691"/>
                    <a:pt x="67691" y="0"/>
                    <a:pt x="151257" y="0"/>
                  </a:cubicBezTo>
                  <a:lnTo>
                    <a:pt x="6102477" y="0"/>
                  </a:lnTo>
                  <a:lnTo>
                    <a:pt x="6102477" y="6350"/>
                  </a:lnTo>
                  <a:lnTo>
                    <a:pt x="6102477" y="0"/>
                  </a:lnTo>
                  <a:cubicBezTo>
                    <a:pt x="6186043" y="0"/>
                    <a:pt x="6253734" y="67691"/>
                    <a:pt x="6253734" y="151130"/>
                  </a:cubicBezTo>
                  <a:lnTo>
                    <a:pt x="6247384" y="151130"/>
                  </a:lnTo>
                  <a:lnTo>
                    <a:pt x="6253734" y="151130"/>
                  </a:lnTo>
                  <a:lnTo>
                    <a:pt x="6253734" y="4618863"/>
                  </a:lnTo>
                  <a:lnTo>
                    <a:pt x="6247384" y="4618863"/>
                  </a:lnTo>
                  <a:lnTo>
                    <a:pt x="6253734" y="4618863"/>
                  </a:lnTo>
                  <a:cubicBezTo>
                    <a:pt x="6253734" y="4702302"/>
                    <a:pt x="6186043" y="4769993"/>
                    <a:pt x="6102477" y="4769993"/>
                  </a:cubicBezTo>
                  <a:lnTo>
                    <a:pt x="6102477" y="4763643"/>
                  </a:lnTo>
                  <a:lnTo>
                    <a:pt x="6102477" y="4769993"/>
                  </a:lnTo>
                  <a:lnTo>
                    <a:pt x="151257" y="4769993"/>
                  </a:lnTo>
                  <a:lnTo>
                    <a:pt x="151257" y="4763643"/>
                  </a:lnTo>
                  <a:lnTo>
                    <a:pt x="151257" y="4769993"/>
                  </a:lnTo>
                  <a:cubicBezTo>
                    <a:pt x="67691" y="4769993"/>
                    <a:pt x="0" y="4702429"/>
                    <a:pt x="0" y="4618863"/>
                  </a:cubicBezTo>
                  <a:lnTo>
                    <a:pt x="0" y="151130"/>
                  </a:lnTo>
                  <a:lnTo>
                    <a:pt x="6350" y="151130"/>
                  </a:lnTo>
                  <a:lnTo>
                    <a:pt x="0" y="151130"/>
                  </a:lnTo>
                  <a:moveTo>
                    <a:pt x="12700" y="151130"/>
                  </a:moveTo>
                  <a:lnTo>
                    <a:pt x="12700" y="4618863"/>
                  </a:lnTo>
                  <a:lnTo>
                    <a:pt x="6350" y="4618863"/>
                  </a:lnTo>
                  <a:lnTo>
                    <a:pt x="12700" y="4618863"/>
                  </a:lnTo>
                  <a:cubicBezTo>
                    <a:pt x="12700" y="4695317"/>
                    <a:pt x="74676" y="4757293"/>
                    <a:pt x="151257" y="4757293"/>
                  </a:cubicBezTo>
                  <a:lnTo>
                    <a:pt x="6102477" y="4757293"/>
                  </a:lnTo>
                  <a:cubicBezTo>
                    <a:pt x="6179058" y="4757293"/>
                    <a:pt x="6241034" y="4695317"/>
                    <a:pt x="6241034" y="4618863"/>
                  </a:cubicBezTo>
                  <a:lnTo>
                    <a:pt x="6241034" y="151130"/>
                  </a:lnTo>
                  <a:cubicBezTo>
                    <a:pt x="6241034" y="74676"/>
                    <a:pt x="6179058" y="12700"/>
                    <a:pt x="6102477" y="12700"/>
                  </a:cubicBezTo>
                  <a:lnTo>
                    <a:pt x="151257" y="12700"/>
                  </a:lnTo>
                  <a:lnTo>
                    <a:pt x="151257" y="6350"/>
                  </a:lnTo>
                  <a:lnTo>
                    <a:pt x="151257" y="12700"/>
                  </a:lnTo>
                  <a:cubicBezTo>
                    <a:pt x="74676" y="12700"/>
                    <a:pt x="12700" y="74676"/>
                    <a:pt x="12700" y="151130"/>
                  </a:cubicBezTo>
                  <a:close/>
                </a:path>
              </a:pathLst>
            </a:custGeom>
            <a:solidFill>
              <a:srgbClr val="BDB8DF"/>
            </a:solidFill>
          </p:spPr>
        </p:sp>
      </p:grpSp>
      <p:grpSp>
        <p:nvGrpSpPr>
          <p:cNvPr id="11" name="Group 11"/>
          <p:cNvGrpSpPr/>
          <p:nvPr/>
        </p:nvGrpSpPr>
        <p:grpSpPr>
          <a:xfrm>
            <a:off x="8031064" y="3332112"/>
            <a:ext cx="3232548" cy="404069"/>
            <a:chOff x="0" y="0"/>
            <a:chExt cx="4310063" cy="538758"/>
          </a:xfrm>
        </p:grpSpPr>
        <p:sp>
          <p:nvSpPr>
            <p:cNvPr id="12" name="Freeform 12"/>
            <p:cNvSpPr/>
            <p:nvPr/>
          </p:nvSpPr>
          <p:spPr>
            <a:xfrm>
              <a:off x="0" y="0"/>
              <a:ext cx="4310063" cy="538758"/>
            </a:xfrm>
            <a:custGeom>
              <a:avLst/>
              <a:gdLst/>
              <a:ahLst/>
              <a:cxnLst/>
              <a:rect l="l" t="t" r="r" b="b"/>
              <a:pathLst>
                <a:path w="4310063" h="538758">
                  <a:moveTo>
                    <a:pt x="0" y="0"/>
                  </a:moveTo>
                  <a:lnTo>
                    <a:pt x="4310063" y="0"/>
                  </a:lnTo>
                  <a:lnTo>
                    <a:pt x="4310063" y="538758"/>
                  </a:lnTo>
                  <a:lnTo>
                    <a:pt x="0" y="538758"/>
                  </a:lnTo>
                  <a:close/>
                </a:path>
              </a:pathLst>
            </a:custGeom>
            <a:solidFill>
              <a:srgbClr val="000000">
                <a:alpha val="0"/>
              </a:srgbClr>
            </a:solidFill>
          </p:spPr>
        </p:sp>
        <p:sp>
          <p:nvSpPr>
            <p:cNvPr id="13" name="TextBox 13"/>
            <p:cNvSpPr txBox="1"/>
            <p:nvPr/>
          </p:nvSpPr>
          <p:spPr>
            <a:xfrm>
              <a:off x="0" y="-28575"/>
              <a:ext cx="4310063" cy="567333"/>
            </a:xfrm>
            <a:prstGeom prst="rect">
              <a:avLst/>
            </a:prstGeom>
          </p:spPr>
          <p:txBody>
            <a:bodyPr lIns="0" tIns="0" rIns="0" bIns="0" rtlCol="0" anchor="t"/>
            <a:lstStyle/>
            <a:p>
              <a:pPr algn="l">
                <a:lnSpc>
                  <a:spcPts val="3124"/>
                </a:lnSpc>
              </a:pPr>
              <a:r>
                <a:rPr lang="en-US" sz="2499" b="1">
                  <a:solidFill>
                    <a:srgbClr val="2A2742"/>
                  </a:solidFill>
                  <a:latin typeface="Arimo Bold"/>
                  <a:ea typeface="Arimo Bold"/>
                  <a:cs typeface="Arimo Bold"/>
                  <a:sym typeface="Arimo Bold"/>
                </a:rPr>
                <a:t>Main Power Source</a:t>
              </a:r>
            </a:p>
          </p:txBody>
        </p:sp>
      </p:grpSp>
      <p:grpSp>
        <p:nvGrpSpPr>
          <p:cNvPr id="14" name="Group 14"/>
          <p:cNvGrpSpPr/>
          <p:nvPr/>
        </p:nvGrpSpPr>
        <p:grpSpPr>
          <a:xfrm>
            <a:off x="8031064" y="3891260"/>
            <a:ext cx="4144715" cy="2068711"/>
            <a:chOff x="0" y="0"/>
            <a:chExt cx="5526287" cy="2758282"/>
          </a:xfrm>
        </p:grpSpPr>
        <p:sp>
          <p:nvSpPr>
            <p:cNvPr id="15" name="Freeform 15"/>
            <p:cNvSpPr/>
            <p:nvPr/>
          </p:nvSpPr>
          <p:spPr>
            <a:xfrm>
              <a:off x="0" y="0"/>
              <a:ext cx="5526287" cy="2758282"/>
            </a:xfrm>
            <a:custGeom>
              <a:avLst/>
              <a:gdLst/>
              <a:ahLst/>
              <a:cxnLst/>
              <a:rect l="l" t="t" r="r" b="b"/>
              <a:pathLst>
                <a:path w="5526287" h="2758282">
                  <a:moveTo>
                    <a:pt x="0" y="0"/>
                  </a:moveTo>
                  <a:lnTo>
                    <a:pt x="5526287" y="0"/>
                  </a:lnTo>
                  <a:lnTo>
                    <a:pt x="5526287" y="2758282"/>
                  </a:lnTo>
                  <a:lnTo>
                    <a:pt x="0" y="2758282"/>
                  </a:lnTo>
                  <a:close/>
                </a:path>
              </a:pathLst>
            </a:custGeom>
            <a:solidFill>
              <a:srgbClr val="000000">
                <a:alpha val="0"/>
              </a:srgbClr>
            </a:solidFill>
          </p:spPr>
        </p:sp>
        <p:sp>
          <p:nvSpPr>
            <p:cNvPr id="16" name="TextBox 16"/>
            <p:cNvSpPr txBox="1"/>
            <p:nvPr/>
          </p:nvSpPr>
          <p:spPr>
            <a:xfrm>
              <a:off x="0" y="-85725"/>
              <a:ext cx="5526287" cy="2844007"/>
            </a:xfrm>
            <a:prstGeom prst="rect">
              <a:avLst/>
            </a:prstGeom>
          </p:spPr>
          <p:txBody>
            <a:bodyPr lIns="0" tIns="0" rIns="0" bIns="0" rtlCol="0" anchor="t"/>
            <a:lstStyle/>
            <a:p>
              <a:pPr algn="l">
                <a:lnSpc>
                  <a:spcPts val="3250"/>
                </a:lnSpc>
              </a:pPr>
              <a:r>
                <a:rPr lang="en-US" sz="2000">
                  <a:solidFill>
                    <a:srgbClr val="2A2742"/>
                  </a:solidFill>
                  <a:latin typeface="Arimo"/>
                  <a:ea typeface="Arimo"/>
                  <a:cs typeface="Arimo"/>
                  <a:sym typeface="Arimo"/>
                </a:rPr>
                <a:t>The 11 kV, 3-phase AC supply at NITK_MainBus acts as the sole incoming power source, ensuring stable supply to the campus network.</a:t>
              </a:r>
            </a:p>
          </p:txBody>
        </p:sp>
      </p:grpSp>
      <p:grpSp>
        <p:nvGrpSpPr>
          <p:cNvPr id="17" name="Group 17"/>
          <p:cNvGrpSpPr/>
          <p:nvPr/>
        </p:nvGrpSpPr>
        <p:grpSpPr>
          <a:xfrm>
            <a:off x="12697569" y="3059311"/>
            <a:ext cx="4690319" cy="3577530"/>
            <a:chOff x="0" y="0"/>
            <a:chExt cx="6253758" cy="4770040"/>
          </a:xfrm>
        </p:grpSpPr>
        <p:sp>
          <p:nvSpPr>
            <p:cNvPr id="18" name="Freeform 18"/>
            <p:cNvSpPr/>
            <p:nvPr/>
          </p:nvSpPr>
          <p:spPr>
            <a:xfrm>
              <a:off x="6350" y="6350"/>
              <a:ext cx="6241034" cy="4757293"/>
            </a:xfrm>
            <a:custGeom>
              <a:avLst/>
              <a:gdLst/>
              <a:ahLst/>
              <a:cxnLst/>
              <a:rect l="l" t="t" r="r" b="b"/>
              <a:pathLst>
                <a:path w="6241034" h="4757293">
                  <a:moveTo>
                    <a:pt x="0" y="144780"/>
                  </a:moveTo>
                  <a:cubicBezTo>
                    <a:pt x="0" y="64897"/>
                    <a:pt x="64897" y="0"/>
                    <a:pt x="144907" y="0"/>
                  </a:cubicBezTo>
                  <a:lnTo>
                    <a:pt x="6096127" y="0"/>
                  </a:lnTo>
                  <a:cubicBezTo>
                    <a:pt x="6176137" y="0"/>
                    <a:pt x="6241034" y="64897"/>
                    <a:pt x="6241034" y="144780"/>
                  </a:cubicBezTo>
                  <a:lnTo>
                    <a:pt x="6241034" y="4612513"/>
                  </a:lnTo>
                  <a:cubicBezTo>
                    <a:pt x="6241034" y="4692523"/>
                    <a:pt x="6176137" y="4757293"/>
                    <a:pt x="6096127" y="4757293"/>
                  </a:cubicBezTo>
                  <a:lnTo>
                    <a:pt x="144907" y="4757293"/>
                  </a:lnTo>
                  <a:cubicBezTo>
                    <a:pt x="64897" y="4757293"/>
                    <a:pt x="0" y="4692396"/>
                    <a:pt x="0" y="4612513"/>
                  </a:cubicBezTo>
                  <a:close/>
                </a:path>
              </a:pathLst>
            </a:custGeom>
            <a:solidFill>
              <a:srgbClr val="E9E6FA"/>
            </a:solidFill>
          </p:spPr>
        </p:sp>
        <p:sp>
          <p:nvSpPr>
            <p:cNvPr id="19" name="Freeform 19"/>
            <p:cNvSpPr/>
            <p:nvPr/>
          </p:nvSpPr>
          <p:spPr>
            <a:xfrm>
              <a:off x="0" y="0"/>
              <a:ext cx="6253734" cy="4769993"/>
            </a:xfrm>
            <a:custGeom>
              <a:avLst/>
              <a:gdLst/>
              <a:ahLst/>
              <a:cxnLst/>
              <a:rect l="l" t="t" r="r" b="b"/>
              <a:pathLst>
                <a:path w="6253734" h="4769993">
                  <a:moveTo>
                    <a:pt x="0" y="151130"/>
                  </a:moveTo>
                  <a:cubicBezTo>
                    <a:pt x="0" y="67691"/>
                    <a:pt x="67691" y="0"/>
                    <a:pt x="151257" y="0"/>
                  </a:cubicBezTo>
                  <a:lnTo>
                    <a:pt x="6102477" y="0"/>
                  </a:lnTo>
                  <a:lnTo>
                    <a:pt x="6102477" y="6350"/>
                  </a:lnTo>
                  <a:lnTo>
                    <a:pt x="6102477" y="0"/>
                  </a:lnTo>
                  <a:cubicBezTo>
                    <a:pt x="6186043" y="0"/>
                    <a:pt x="6253734" y="67691"/>
                    <a:pt x="6253734" y="151130"/>
                  </a:cubicBezTo>
                  <a:lnTo>
                    <a:pt x="6247384" y="151130"/>
                  </a:lnTo>
                  <a:lnTo>
                    <a:pt x="6253734" y="151130"/>
                  </a:lnTo>
                  <a:lnTo>
                    <a:pt x="6253734" y="4618863"/>
                  </a:lnTo>
                  <a:lnTo>
                    <a:pt x="6247384" y="4618863"/>
                  </a:lnTo>
                  <a:lnTo>
                    <a:pt x="6253734" y="4618863"/>
                  </a:lnTo>
                  <a:cubicBezTo>
                    <a:pt x="6253734" y="4702302"/>
                    <a:pt x="6186043" y="4769993"/>
                    <a:pt x="6102477" y="4769993"/>
                  </a:cubicBezTo>
                  <a:lnTo>
                    <a:pt x="6102477" y="4763643"/>
                  </a:lnTo>
                  <a:lnTo>
                    <a:pt x="6102477" y="4769993"/>
                  </a:lnTo>
                  <a:lnTo>
                    <a:pt x="151257" y="4769993"/>
                  </a:lnTo>
                  <a:lnTo>
                    <a:pt x="151257" y="4763643"/>
                  </a:lnTo>
                  <a:lnTo>
                    <a:pt x="151257" y="4769993"/>
                  </a:lnTo>
                  <a:cubicBezTo>
                    <a:pt x="67691" y="4769993"/>
                    <a:pt x="0" y="4702429"/>
                    <a:pt x="0" y="4618863"/>
                  </a:cubicBezTo>
                  <a:lnTo>
                    <a:pt x="0" y="151130"/>
                  </a:lnTo>
                  <a:lnTo>
                    <a:pt x="6350" y="151130"/>
                  </a:lnTo>
                  <a:lnTo>
                    <a:pt x="0" y="151130"/>
                  </a:lnTo>
                  <a:moveTo>
                    <a:pt x="12700" y="151130"/>
                  </a:moveTo>
                  <a:lnTo>
                    <a:pt x="12700" y="4618863"/>
                  </a:lnTo>
                  <a:lnTo>
                    <a:pt x="6350" y="4618863"/>
                  </a:lnTo>
                  <a:lnTo>
                    <a:pt x="12700" y="4618863"/>
                  </a:lnTo>
                  <a:cubicBezTo>
                    <a:pt x="12700" y="4695317"/>
                    <a:pt x="74676" y="4757293"/>
                    <a:pt x="151257" y="4757293"/>
                  </a:cubicBezTo>
                  <a:lnTo>
                    <a:pt x="6102477" y="4757293"/>
                  </a:lnTo>
                  <a:cubicBezTo>
                    <a:pt x="6179058" y="4757293"/>
                    <a:pt x="6241034" y="4695317"/>
                    <a:pt x="6241034" y="4618863"/>
                  </a:cubicBezTo>
                  <a:lnTo>
                    <a:pt x="6241034" y="151130"/>
                  </a:lnTo>
                  <a:cubicBezTo>
                    <a:pt x="6241034" y="74676"/>
                    <a:pt x="6179058" y="12700"/>
                    <a:pt x="6102477" y="12700"/>
                  </a:cubicBezTo>
                  <a:lnTo>
                    <a:pt x="151257" y="12700"/>
                  </a:lnTo>
                  <a:lnTo>
                    <a:pt x="151257" y="6350"/>
                  </a:lnTo>
                  <a:lnTo>
                    <a:pt x="151257" y="12700"/>
                  </a:lnTo>
                  <a:cubicBezTo>
                    <a:pt x="74676" y="12700"/>
                    <a:pt x="12700" y="74676"/>
                    <a:pt x="12700" y="151130"/>
                  </a:cubicBezTo>
                  <a:close/>
                </a:path>
              </a:pathLst>
            </a:custGeom>
            <a:solidFill>
              <a:srgbClr val="BDB8DF"/>
            </a:solidFill>
          </p:spPr>
        </p:sp>
      </p:grpSp>
      <p:grpSp>
        <p:nvGrpSpPr>
          <p:cNvPr id="20" name="Group 20"/>
          <p:cNvGrpSpPr/>
          <p:nvPr/>
        </p:nvGrpSpPr>
        <p:grpSpPr>
          <a:xfrm>
            <a:off x="12970371" y="3332112"/>
            <a:ext cx="4144715" cy="808136"/>
            <a:chOff x="0" y="0"/>
            <a:chExt cx="5526287" cy="1077515"/>
          </a:xfrm>
        </p:grpSpPr>
        <p:sp>
          <p:nvSpPr>
            <p:cNvPr id="21" name="Freeform 21"/>
            <p:cNvSpPr/>
            <p:nvPr/>
          </p:nvSpPr>
          <p:spPr>
            <a:xfrm>
              <a:off x="0" y="0"/>
              <a:ext cx="5526287" cy="1077515"/>
            </a:xfrm>
            <a:custGeom>
              <a:avLst/>
              <a:gdLst/>
              <a:ahLst/>
              <a:cxnLst/>
              <a:rect l="l" t="t" r="r" b="b"/>
              <a:pathLst>
                <a:path w="5526287" h="1077515">
                  <a:moveTo>
                    <a:pt x="0" y="0"/>
                  </a:moveTo>
                  <a:lnTo>
                    <a:pt x="5526287" y="0"/>
                  </a:lnTo>
                  <a:lnTo>
                    <a:pt x="5526287" y="1077515"/>
                  </a:lnTo>
                  <a:lnTo>
                    <a:pt x="0" y="1077515"/>
                  </a:lnTo>
                  <a:close/>
                </a:path>
              </a:pathLst>
            </a:custGeom>
            <a:solidFill>
              <a:srgbClr val="000000">
                <a:alpha val="0"/>
              </a:srgbClr>
            </a:solidFill>
          </p:spPr>
        </p:sp>
        <p:sp>
          <p:nvSpPr>
            <p:cNvPr id="22" name="TextBox 22"/>
            <p:cNvSpPr txBox="1"/>
            <p:nvPr/>
          </p:nvSpPr>
          <p:spPr>
            <a:xfrm>
              <a:off x="0" y="-28575"/>
              <a:ext cx="5526287" cy="1106090"/>
            </a:xfrm>
            <a:prstGeom prst="rect">
              <a:avLst/>
            </a:prstGeom>
          </p:spPr>
          <p:txBody>
            <a:bodyPr lIns="0" tIns="0" rIns="0" bIns="0" rtlCol="0" anchor="t"/>
            <a:lstStyle/>
            <a:p>
              <a:pPr algn="l">
                <a:lnSpc>
                  <a:spcPts val="3124"/>
                </a:lnSpc>
              </a:pPr>
              <a:r>
                <a:rPr lang="en-US" sz="2499" b="1">
                  <a:solidFill>
                    <a:srgbClr val="2A2742"/>
                  </a:solidFill>
                  <a:latin typeface="Arimo Bold"/>
                  <a:ea typeface="Arimo Bold"/>
                  <a:cs typeface="Arimo Bold"/>
                  <a:sym typeface="Arimo Bold"/>
                </a:rPr>
                <a:t>Substations &amp; Transformers</a:t>
              </a:r>
            </a:p>
          </p:txBody>
        </p:sp>
      </p:grpSp>
      <p:grpSp>
        <p:nvGrpSpPr>
          <p:cNvPr id="23" name="Group 23"/>
          <p:cNvGrpSpPr/>
          <p:nvPr/>
        </p:nvGrpSpPr>
        <p:grpSpPr>
          <a:xfrm>
            <a:off x="12970371" y="4295329"/>
            <a:ext cx="4144715" cy="2068711"/>
            <a:chOff x="0" y="0"/>
            <a:chExt cx="5526287" cy="2758282"/>
          </a:xfrm>
        </p:grpSpPr>
        <p:sp>
          <p:nvSpPr>
            <p:cNvPr id="24" name="Freeform 24"/>
            <p:cNvSpPr/>
            <p:nvPr/>
          </p:nvSpPr>
          <p:spPr>
            <a:xfrm>
              <a:off x="0" y="0"/>
              <a:ext cx="5526287" cy="2758282"/>
            </a:xfrm>
            <a:custGeom>
              <a:avLst/>
              <a:gdLst/>
              <a:ahLst/>
              <a:cxnLst/>
              <a:rect l="l" t="t" r="r" b="b"/>
              <a:pathLst>
                <a:path w="5526287" h="2758282">
                  <a:moveTo>
                    <a:pt x="0" y="0"/>
                  </a:moveTo>
                  <a:lnTo>
                    <a:pt x="5526287" y="0"/>
                  </a:lnTo>
                  <a:lnTo>
                    <a:pt x="5526287" y="2758282"/>
                  </a:lnTo>
                  <a:lnTo>
                    <a:pt x="0" y="2758282"/>
                  </a:lnTo>
                  <a:close/>
                </a:path>
              </a:pathLst>
            </a:custGeom>
            <a:solidFill>
              <a:srgbClr val="000000">
                <a:alpha val="0"/>
              </a:srgbClr>
            </a:solidFill>
          </p:spPr>
        </p:sp>
        <p:sp>
          <p:nvSpPr>
            <p:cNvPr id="25" name="TextBox 25"/>
            <p:cNvSpPr txBox="1"/>
            <p:nvPr/>
          </p:nvSpPr>
          <p:spPr>
            <a:xfrm>
              <a:off x="0" y="-85725"/>
              <a:ext cx="5526287" cy="2844007"/>
            </a:xfrm>
            <a:prstGeom prst="rect">
              <a:avLst/>
            </a:prstGeom>
          </p:spPr>
          <p:txBody>
            <a:bodyPr lIns="0" tIns="0" rIns="0" bIns="0" rtlCol="0" anchor="t"/>
            <a:lstStyle/>
            <a:p>
              <a:pPr algn="l">
                <a:lnSpc>
                  <a:spcPts val="3250"/>
                </a:lnSpc>
              </a:pPr>
              <a:r>
                <a:rPr lang="en-US" sz="2000">
                  <a:solidFill>
                    <a:srgbClr val="2A2742"/>
                  </a:solidFill>
                  <a:latin typeface="Arimo"/>
                  <a:ea typeface="Arimo"/>
                  <a:cs typeface="Arimo"/>
                  <a:sym typeface="Arimo"/>
                </a:rPr>
                <a:t>Four substations with dual transformers provide redundancy and load sharing. Transformers step down voltage from 11 kV to 0.44 kV for campus loads.</a:t>
              </a:r>
            </a:p>
          </p:txBody>
        </p:sp>
      </p:grpSp>
      <p:grpSp>
        <p:nvGrpSpPr>
          <p:cNvPr id="26" name="Group 26"/>
          <p:cNvGrpSpPr/>
          <p:nvPr/>
        </p:nvGrpSpPr>
        <p:grpSpPr>
          <a:xfrm>
            <a:off x="7758261" y="6885831"/>
            <a:ext cx="9629478" cy="2345978"/>
            <a:chOff x="0" y="0"/>
            <a:chExt cx="12839303" cy="3127970"/>
          </a:xfrm>
        </p:grpSpPr>
        <p:sp>
          <p:nvSpPr>
            <p:cNvPr id="27" name="Freeform 27"/>
            <p:cNvSpPr/>
            <p:nvPr/>
          </p:nvSpPr>
          <p:spPr>
            <a:xfrm>
              <a:off x="6350" y="6350"/>
              <a:ext cx="12826619" cy="3115310"/>
            </a:xfrm>
            <a:custGeom>
              <a:avLst/>
              <a:gdLst/>
              <a:ahLst/>
              <a:cxnLst/>
              <a:rect l="l" t="t" r="r" b="b"/>
              <a:pathLst>
                <a:path w="12826619" h="3115310">
                  <a:moveTo>
                    <a:pt x="0" y="144780"/>
                  </a:moveTo>
                  <a:cubicBezTo>
                    <a:pt x="0" y="64897"/>
                    <a:pt x="65024" y="0"/>
                    <a:pt x="145288" y="0"/>
                  </a:cubicBezTo>
                  <a:lnTo>
                    <a:pt x="12681331" y="0"/>
                  </a:lnTo>
                  <a:cubicBezTo>
                    <a:pt x="12761595" y="0"/>
                    <a:pt x="12826619" y="64897"/>
                    <a:pt x="12826619" y="144780"/>
                  </a:cubicBezTo>
                  <a:lnTo>
                    <a:pt x="12826619" y="2970403"/>
                  </a:lnTo>
                  <a:cubicBezTo>
                    <a:pt x="12826619" y="3050413"/>
                    <a:pt x="12761595" y="3115183"/>
                    <a:pt x="12681331" y="3115183"/>
                  </a:cubicBezTo>
                  <a:lnTo>
                    <a:pt x="145288" y="3115183"/>
                  </a:lnTo>
                  <a:cubicBezTo>
                    <a:pt x="65024" y="3115310"/>
                    <a:pt x="0" y="3050413"/>
                    <a:pt x="0" y="2970403"/>
                  </a:cubicBezTo>
                  <a:close/>
                </a:path>
              </a:pathLst>
            </a:custGeom>
            <a:solidFill>
              <a:srgbClr val="E9E6FA"/>
            </a:solidFill>
          </p:spPr>
        </p:sp>
        <p:sp>
          <p:nvSpPr>
            <p:cNvPr id="28" name="Freeform 28"/>
            <p:cNvSpPr/>
            <p:nvPr/>
          </p:nvSpPr>
          <p:spPr>
            <a:xfrm>
              <a:off x="0" y="0"/>
              <a:ext cx="12839319" cy="3128010"/>
            </a:xfrm>
            <a:custGeom>
              <a:avLst/>
              <a:gdLst/>
              <a:ahLst/>
              <a:cxnLst/>
              <a:rect l="l" t="t" r="r" b="b"/>
              <a:pathLst>
                <a:path w="12839319" h="3128010">
                  <a:moveTo>
                    <a:pt x="0" y="151130"/>
                  </a:moveTo>
                  <a:cubicBezTo>
                    <a:pt x="0" y="67691"/>
                    <a:pt x="67945" y="0"/>
                    <a:pt x="151638" y="0"/>
                  </a:cubicBezTo>
                  <a:lnTo>
                    <a:pt x="12687681" y="0"/>
                  </a:lnTo>
                  <a:lnTo>
                    <a:pt x="12687681" y="6350"/>
                  </a:lnTo>
                  <a:lnTo>
                    <a:pt x="12687681" y="0"/>
                  </a:lnTo>
                  <a:cubicBezTo>
                    <a:pt x="12771375" y="0"/>
                    <a:pt x="12839319" y="67691"/>
                    <a:pt x="12839319" y="151130"/>
                  </a:cubicBezTo>
                  <a:lnTo>
                    <a:pt x="12832969" y="151130"/>
                  </a:lnTo>
                  <a:lnTo>
                    <a:pt x="12839319" y="151130"/>
                  </a:lnTo>
                  <a:lnTo>
                    <a:pt x="12839319" y="2976753"/>
                  </a:lnTo>
                  <a:lnTo>
                    <a:pt x="12832969" y="2976753"/>
                  </a:lnTo>
                  <a:lnTo>
                    <a:pt x="12839319" y="2976753"/>
                  </a:lnTo>
                  <a:cubicBezTo>
                    <a:pt x="12839319" y="3060319"/>
                    <a:pt x="12771375" y="3127883"/>
                    <a:pt x="12687681" y="3127883"/>
                  </a:cubicBezTo>
                  <a:lnTo>
                    <a:pt x="12687681" y="3121533"/>
                  </a:lnTo>
                  <a:lnTo>
                    <a:pt x="12687681" y="3127883"/>
                  </a:lnTo>
                  <a:lnTo>
                    <a:pt x="151638" y="3127883"/>
                  </a:lnTo>
                  <a:lnTo>
                    <a:pt x="151638" y="3121533"/>
                  </a:lnTo>
                  <a:lnTo>
                    <a:pt x="151638" y="3127883"/>
                  </a:lnTo>
                  <a:cubicBezTo>
                    <a:pt x="67945" y="3128010"/>
                    <a:pt x="0" y="3060319"/>
                    <a:pt x="0" y="2976753"/>
                  </a:cubicBezTo>
                  <a:lnTo>
                    <a:pt x="0" y="151130"/>
                  </a:lnTo>
                  <a:lnTo>
                    <a:pt x="6350" y="151130"/>
                  </a:lnTo>
                  <a:lnTo>
                    <a:pt x="0" y="151130"/>
                  </a:lnTo>
                  <a:moveTo>
                    <a:pt x="12700" y="151130"/>
                  </a:moveTo>
                  <a:lnTo>
                    <a:pt x="12700" y="2976753"/>
                  </a:lnTo>
                  <a:lnTo>
                    <a:pt x="6350" y="2976753"/>
                  </a:lnTo>
                  <a:lnTo>
                    <a:pt x="12700" y="2976753"/>
                  </a:lnTo>
                  <a:cubicBezTo>
                    <a:pt x="12700" y="3053207"/>
                    <a:pt x="74930" y="3115183"/>
                    <a:pt x="151638" y="3115183"/>
                  </a:cubicBezTo>
                  <a:lnTo>
                    <a:pt x="12687681" y="3115183"/>
                  </a:lnTo>
                  <a:cubicBezTo>
                    <a:pt x="12764389" y="3115183"/>
                    <a:pt x="12826619" y="3053207"/>
                    <a:pt x="12826619" y="2976753"/>
                  </a:cubicBezTo>
                  <a:lnTo>
                    <a:pt x="12826619" y="151130"/>
                  </a:lnTo>
                  <a:cubicBezTo>
                    <a:pt x="12826619" y="74676"/>
                    <a:pt x="12764389" y="12700"/>
                    <a:pt x="12687681" y="12700"/>
                  </a:cubicBezTo>
                  <a:lnTo>
                    <a:pt x="151638" y="12700"/>
                  </a:lnTo>
                  <a:lnTo>
                    <a:pt x="151638" y="6350"/>
                  </a:lnTo>
                  <a:lnTo>
                    <a:pt x="151638" y="12700"/>
                  </a:lnTo>
                  <a:cubicBezTo>
                    <a:pt x="74930" y="12700"/>
                    <a:pt x="12700" y="74676"/>
                    <a:pt x="12700" y="151130"/>
                  </a:cubicBezTo>
                  <a:close/>
                </a:path>
              </a:pathLst>
            </a:custGeom>
            <a:solidFill>
              <a:srgbClr val="BDB8DF"/>
            </a:solidFill>
          </p:spPr>
        </p:sp>
      </p:grpSp>
      <p:grpSp>
        <p:nvGrpSpPr>
          <p:cNvPr id="29" name="Group 29"/>
          <p:cNvGrpSpPr/>
          <p:nvPr/>
        </p:nvGrpSpPr>
        <p:grpSpPr>
          <a:xfrm>
            <a:off x="8031064" y="7137200"/>
            <a:ext cx="5303936" cy="901899"/>
            <a:chOff x="0" y="-28576"/>
            <a:chExt cx="7071915" cy="1202531"/>
          </a:xfrm>
        </p:grpSpPr>
        <p:sp>
          <p:nvSpPr>
            <p:cNvPr id="30" name="Freeform 30"/>
            <p:cNvSpPr/>
            <p:nvPr/>
          </p:nvSpPr>
          <p:spPr>
            <a:xfrm>
              <a:off x="0" y="0"/>
              <a:ext cx="5221487" cy="538758"/>
            </a:xfrm>
            <a:custGeom>
              <a:avLst/>
              <a:gdLst/>
              <a:ahLst/>
              <a:cxnLst/>
              <a:rect l="l" t="t" r="r" b="b"/>
              <a:pathLst>
                <a:path w="5221487" h="538758">
                  <a:moveTo>
                    <a:pt x="0" y="0"/>
                  </a:moveTo>
                  <a:lnTo>
                    <a:pt x="5221487" y="0"/>
                  </a:lnTo>
                  <a:lnTo>
                    <a:pt x="5221487" y="538758"/>
                  </a:lnTo>
                  <a:lnTo>
                    <a:pt x="0" y="538758"/>
                  </a:lnTo>
                  <a:close/>
                </a:path>
              </a:pathLst>
            </a:custGeom>
            <a:solidFill>
              <a:srgbClr val="000000">
                <a:alpha val="0"/>
              </a:srgbClr>
            </a:solidFill>
          </p:spPr>
        </p:sp>
        <p:sp>
          <p:nvSpPr>
            <p:cNvPr id="31" name="TextBox 31"/>
            <p:cNvSpPr txBox="1"/>
            <p:nvPr/>
          </p:nvSpPr>
          <p:spPr>
            <a:xfrm>
              <a:off x="0" y="-28576"/>
              <a:ext cx="7071915" cy="1202531"/>
            </a:xfrm>
            <a:prstGeom prst="rect">
              <a:avLst/>
            </a:prstGeom>
          </p:spPr>
          <p:txBody>
            <a:bodyPr lIns="0" tIns="0" rIns="0" bIns="0" rtlCol="0" anchor="t"/>
            <a:lstStyle/>
            <a:p>
              <a:pPr algn="l">
                <a:lnSpc>
                  <a:spcPts val="3124"/>
                </a:lnSpc>
              </a:pPr>
              <a:r>
                <a:rPr lang="en-US" sz="2499" b="1" dirty="0">
                  <a:solidFill>
                    <a:srgbClr val="2A2742"/>
                  </a:solidFill>
                  <a:latin typeface="Arimo Bold"/>
                  <a:ea typeface="Arimo Bold"/>
                  <a:cs typeface="Arimo Bold"/>
                  <a:sym typeface="Arimo Bold"/>
                </a:rPr>
                <a:t>Distribution Lines &amp; Loads</a:t>
              </a:r>
            </a:p>
          </p:txBody>
        </p:sp>
      </p:grpSp>
      <p:grpSp>
        <p:nvGrpSpPr>
          <p:cNvPr id="32" name="Group 32"/>
          <p:cNvGrpSpPr/>
          <p:nvPr/>
        </p:nvGrpSpPr>
        <p:grpSpPr>
          <a:xfrm>
            <a:off x="8031064" y="7653486"/>
            <a:ext cx="9083874" cy="1305520"/>
            <a:chOff x="0" y="-85725"/>
            <a:chExt cx="12111832" cy="1740693"/>
          </a:xfrm>
        </p:grpSpPr>
        <p:sp>
          <p:nvSpPr>
            <p:cNvPr id="33" name="Freeform 33"/>
            <p:cNvSpPr/>
            <p:nvPr/>
          </p:nvSpPr>
          <p:spPr>
            <a:xfrm>
              <a:off x="0" y="0"/>
              <a:ext cx="12111832" cy="1654968"/>
            </a:xfrm>
            <a:custGeom>
              <a:avLst/>
              <a:gdLst/>
              <a:ahLst/>
              <a:cxnLst/>
              <a:rect l="l" t="t" r="r" b="b"/>
              <a:pathLst>
                <a:path w="12111832" h="1654968">
                  <a:moveTo>
                    <a:pt x="0" y="0"/>
                  </a:moveTo>
                  <a:lnTo>
                    <a:pt x="12111832" y="0"/>
                  </a:lnTo>
                  <a:lnTo>
                    <a:pt x="12111832" y="1654968"/>
                  </a:lnTo>
                  <a:lnTo>
                    <a:pt x="0" y="1654968"/>
                  </a:lnTo>
                  <a:close/>
                </a:path>
              </a:pathLst>
            </a:custGeom>
            <a:solidFill>
              <a:srgbClr val="000000">
                <a:alpha val="0"/>
              </a:srgbClr>
            </a:solidFill>
          </p:spPr>
        </p:sp>
        <p:sp>
          <p:nvSpPr>
            <p:cNvPr id="34" name="TextBox 34"/>
            <p:cNvSpPr txBox="1"/>
            <p:nvPr/>
          </p:nvSpPr>
          <p:spPr>
            <a:xfrm>
              <a:off x="0" y="-85725"/>
              <a:ext cx="12111832" cy="1740693"/>
            </a:xfrm>
            <a:prstGeom prst="rect">
              <a:avLst/>
            </a:prstGeom>
          </p:spPr>
          <p:txBody>
            <a:bodyPr lIns="0" tIns="0" rIns="0" bIns="0" rtlCol="0" anchor="t"/>
            <a:lstStyle/>
            <a:p>
              <a:pPr algn="l">
                <a:lnSpc>
                  <a:spcPts val="3250"/>
                </a:lnSpc>
              </a:pPr>
              <a:r>
                <a:rPr lang="en-US" sz="2000" dirty="0">
                  <a:solidFill>
                    <a:srgbClr val="2A2742"/>
                  </a:solidFill>
                  <a:latin typeface="Arimo"/>
                  <a:ea typeface="Arimo"/>
                  <a:cs typeface="Arimo"/>
                  <a:sym typeface="Arimo"/>
                </a:rPr>
                <a:t>Resistive-only cables connect substations, simulating underground or overhead lines. Balanced three-phase loads include hostels, labs, canteen, gym, and admin blocks with diverse power demands.</a:t>
              </a:r>
            </a:p>
          </p:txBody>
        </p:sp>
      </p:grpSp>
      <p:sp>
        <p:nvSpPr>
          <p:cNvPr id="35" name="Freeform 35"/>
          <p:cNvSpPr/>
          <p:nvPr/>
        </p:nvSpPr>
        <p:spPr>
          <a:xfrm>
            <a:off x="580119" y="3374296"/>
            <a:ext cx="6914866" cy="5171350"/>
          </a:xfrm>
          <a:custGeom>
            <a:avLst/>
            <a:gdLst/>
            <a:ahLst/>
            <a:cxnLst/>
            <a:rect l="l" t="t" r="r" b="b"/>
            <a:pathLst>
              <a:path w="6914866" h="5171350">
                <a:moveTo>
                  <a:pt x="0" y="0"/>
                </a:moveTo>
                <a:lnTo>
                  <a:pt x="6914866" y="0"/>
                </a:lnTo>
                <a:lnTo>
                  <a:pt x="6914866" y="5171350"/>
                </a:lnTo>
                <a:lnTo>
                  <a:pt x="0" y="5171350"/>
                </a:lnTo>
                <a:lnTo>
                  <a:pt x="0" y="0"/>
                </a:lnTo>
                <a:close/>
              </a:path>
            </a:pathLst>
          </a:custGeom>
          <a:blipFill>
            <a:blip r:embed="rId3"/>
            <a:stretch>
              <a:fillRect l="-9960" r="-9960"/>
            </a:stretch>
          </a:blipFill>
          <a:ln w="28575">
            <a:solidFill>
              <a:schemeClr val="tx1"/>
            </a:solidFill>
          </a:ln>
        </p:spPr>
        <p:txBody>
          <a:bodyPr/>
          <a:lstStyle/>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5" name="Group 5"/>
          <p:cNvGrpSpPr/>
          <p:nvPr/>
        </p:nvGrpSpPr>
        <p:grpSpPr>
          <a:xfrm>
            <a:off x="954910" y="674489"/>
            <a:ext cx="16477626" cy="1821347"/>
            <a:chOff x="-1" y="0"/>
            <a:chExt cx="21970168" cy="2428463"/>
          </a:xfrm>
        </p:grpSpPr>
        <p:sp>
          <p:nvSpPr>
            <p:cNvPr id="6" name="Freeform 6"/>
            <p:cNvSpPr/>
            <p:nvPr/>
          </p:nvSpPr>
          <p:spPr>
            <a:xfrm>
              <a:off x="0" y="0"/>
              <a:ext cx="21970167" cy="2036763"/>
            </a:xfrm>
            <a:custGeom>
              <a:avLst/>
              <a:gdLst/>
              <a:ahLst/>
              <a:cxnLst/>
              <a:rect l="l" t="t" r="r" b="b"/>
              <a:pathLst>
                <a:path w="21970167" h="2036763">
                  <a:moveTo>
                    <a:pt x="0" y="0"/>
                  </a:moveTo>
                  <a:lnTo>
                    <a:pt x="21970167" y="0"/>
                  </a:lnTo>
                  <a:lnTo>
                    <a:pt x="21970167" y="2036763"/>
                  </a:lnTo>
                  <a:lnTo>
                    <a:pt x="0" y="2036763"/>
                  </a:lnTo>
                  <a:close/>
                </a:path>
              </a:pathLst>
            </a:custGeom>
            <a:solidFill>
              <a:srgbClr val="000000">
                <a:alpha val="0"/>
              </a:srgbClr>
            </a:solidFill>
          </p:spPr>
        </p:sp>
        <p:sp>
          <p:nvSpPr>
            <p:cNvPr id="7" name="TextBox 7"/>
            <p:cNvSpPr txBox="1"/>
            <p:nvPr/>
          </p:nvSpPr>
          <p:spPr>
            <a:xfrm>
              <a:off x="-1" y="344075"/>
              <a:ext cx="21970167" cy="2084388"/>
            </a:xfrm>
            <a:prstGeom prst="rect">
              <a:avLst/>
            </a:prstGeom>
          </p:spPr>
          <p:txBody>
            <a:bodyPr lIns="0" tIns="0" rIns="0" bIns="0" rtlCol="0" anchor="t"/>
            <a:lstStyle/>
            <a:p>
              <a:pPr algn="ctr">
                <a:lnSpc>
                  <a:spcPts val="6000"/>
                </a:lnSpc>
              </a:pPr>
              <a:r>
                <a:rPr lang="en-US" sz="4750" b="1" dirty="0">
                  <a:solidFill>
                    <a:srgbClr val="231971"/>
                  </a:solidFill>
                  <a:latin typeface="Arimo Bold"/>
                  <a:ea typeface="Arimo Bold"/>
                  <a:cs typeface="Arimo Bold"/>
                  <a:sym typeface="Arimo Bold"/>
                </a:rPr>
                <a:t>OpenDSS Code Architecture and Implementation</a:t>
              </a:r>
            </a:p>
          </p:txBody>
        </p:sp>
      </p:grpSp>
      <p:grpSp>
        <p:nvGrpSpPr>
          <p:cNvPr id="8" name="Group 8"/>
          <p:cNvGrpSpPr/>
          <p:nvPr/>
        </p:nvGrpSpPr>
        <p:grpSpPr>
          <a:xfrm>
            <a:off x="4210345" y="2479774"/>
            <a:ext cx="559445" cy="559445"/>
            <a:chOff x="0" y="0"/>
            <a:chExt cx="745927" cy="745927"/>
          </a:xfrm>
        </p:grpSpPr>
        <p:sp>
          <p:nvSpPr>
            <p:cNvPr id="9" name="Freeform 9"/>
            <p:cNvSpPr/>
            <p:nvPr/>
          </p:nvSpPr>
          <p:spPr>
            <a:xfrm>
              <a:off x="6350" y="6350"/>
              <a:ext cx="733298" cy="733298"/>
            </a:xfrm>
            <a:custGeom>
              <a:avLst/>
              <a:gdLst/>
              <a:ahLst/>
              <a:cxnLst/>
              <a:rect l="l" t="t" r="r" b="b"/>
              <a:pathLst>
                <a:path w="733298" h="733298">
                  <a:moveTo>
                    <a:pt x="0" y="136906"/>
                  </a:moveTo>
                  <a:cubicBezTo>
                    <a:pt x="0" y="61341"/>
                    <a:pt x="61341" y="0"/>
                    <a:pt x="136906" y="0"/>
                  </a:cubicBezTo>
                  <a:lnTo>
                    <a:pt x="596392" y="0"/>
                  </a:lnTo>
                  <a:cubicBezTo>
                    <a:pt x="671957" y="0"/>
                    <a:pt x="733298" y="61341"/>
                    <a:pt x="733298" y="136906"/>
                  </a:cubicBezTo>
                  <a:lnTo>
                    <a:pt x="733298" y="596392"/>
                  </a:lnTo>
                  <a:cubicBezTo>
                    <a:pt x="733298" y="671957"/>
                    <a:pt x="671957" y="733298"/>
                    <a:pt x="596392" y="733298"/>
                  </a:cubicBezTo>
                  <a:lnTo>
                    <a:pt x="136906" y="733298"/>
                  </a:lnTo>
                  <a:cubicBezTo>
                    <a:pt x="61341" y="733171"/>
                    <a:pt x="0" y="671957"/>
                    <a:pt x="0" y="596392"/>
                  </a:cubicBezTo>
                  <a:close/>
                </a:path>
              </a:pathLst>
            </a:custGeom>
            <a:solidFill>
              <a:srgbClr val="E9E6FA"/>
            </a:solidFill>
          </p:spPr>
        </p:sp>
        <p:sp>
          <p:nvSpPr>
            <p:cNvPr id="10" name="Freeform 10"/>
            <p:cNvSpPr/>
            <p:nvPr/>
          </p:nvSpPr>
          <p:spPr>
            <a:xfrm>
              <a:off x="0" y="0"/>
              <a:ext cx="745998" cy="745998"/>
            </a:xfrm>
            <a:custGeom>
              <a:avLst/>
              <a:gdLst/>
              <a:ahLst/>
              <a:cxnLst/>
              <a:rect l="l" t="t" r="r" b="b"/>
              <a:pathLst>
                <a:path w="745998" h="745998">
                  <a:moveTo>
                    <a:pt x="0" y="143256"/>
                  </a:moveTo>
                  <a:cubicBezTo>
                    <a:pt x="0" y="64135"/>
                    <a:pt x="64135" y="0"/>
                    <a:pt x="143256" y="0"/>
                  </a:cubicBezTo>
                  <a:lnTo>
                    <a:pt x="602742" y="0"/>
                  </a:lnTo>
                  <a:lnTo>
                    <a:pt x="602742" y="6350"/>
                  </a:lnTo>
                  <a:lnTo>
                    <a:pt x="602742" y="0"/>
                  </a:lnTo>
                  <a:cubicBezTo>
                    <a:pt x="681863" y="0"/>
                    <a:pt x="745998" y="64135"/>
                    <a:pt x="745998" y="143256"/>
                  </a:cubicBezTo>
                  <a:lnTo>
                    <a:pt x="739648" y="143256"/>
                  </a:lnTo>
                  <a:lnTo>
                    <a:pt x="745998" y="143256"/>
                  </a:lnTo>
                  <a:lnTo>
                    <a:pt x="745998" y="602742"/>
                  </a:lnTo>
                  <a:lnTo>
                    <a:pt x="739648" y="602742"/>
                  </a:lnTo>
                  <a:lnTo>
                    <a:pt x="745998" y="602742"/>
                  </a:lnTo>
                  <a:cubicBezTo>
                    <a:pt x="745998" y="681863"/>
                    <a:pt x="681863" y="745998"/>
                    <a:pt x="602742" y="745998"/>
                  </a:cubicBezTo>
                  <a:lnTo>
                    <a:pt x="602742" y="739648"/>
                  </a:lnTo>
                  <a:lnTo>
                    <a:pt x="602742" y="745998"/>
                  </a:lnTo>
                  <a:lnTo>
                    <a:pt x="143256" y="745998"/>
                  </a:lnTo>
                  <a:lnTo>
                    <a:pt x="143256" y="739648"/>
                  </a:lnTo>
                  <a:lnTo>
                    <a:pt x="143256" y="745998"/>
                  </a:lnTo>
                  <a:cubicBezTo>
                    <a:pt x="64135" y="745871"/>
                    <a:pt x="0" y="681736"/>
                    <a:pt x="0" y="602742"/>
                  </a:cubicBezTo>
                  <a:lnTo>
                    <a:pt x="0" y="143256"/>
                  </a:lnTo>
                  <a:lnTo>
                    <a:pt x="6350" y="143256"/>
                  </a:lnTo>
                  <a:lnTo>
                    <a:pt x="0" y="143256"/>
                  </a:lnTo>
                  <a:moveTo>
                    <a:pt x="12700" y="143256"/>
                  </a:moveTo>
                  <a:lnTo>
                    <a:pt x="12700" y="602742"/>
                  </a:lnTo>
                  <a:lnTo>
                    <a:pt x="6350" y="602742"/>
                  </a:lnTo>
                  <a:lnTo>
                    <a:pt x="12700" y="602742"/>
                  </a:lnTo>
                  <a:cubicBezTo>
                    <a:pt x="12700" y="674878"/>
                    <a:pt x="71120" y="733298"/>
                    <a:pt x="143256" y="733298"/>
                  </a:cubicBezTo>
                  <a:lnTo>
                    <a:pt x="602742" y="733298"/>
                  </a:lnTo>
                  <a:cubicBezTo>
                    <a:pt x="674878" y="733298"/>
                    <a:pt x="733298" y="674878"/>
                    <a:pt x="733298" y="602742"/>
                  </a:cubicBezTo>
                  <a:lnTo>
                    <a:pt x="733298" y="143256"/>
                  </a:lnTo>
                  <a:cubicBezTo>
                    <a:pt x="733171" y="71120"/>
                    <a:pt x="674751" y="12700"/>
                    <a:pt x="602742" y="12700"/>
                  </a:cubicBezTo>
                  <a:lnTo>
                    <a:pt x="143256" y="12700"/>
                  </a:lnTo>
                  <a:lnTo>
                    <a:pt x="143256" y="6350"/>
                  </a:lnTo>
                  <a:lnTo>
                    <a:pt x="143256" y="12700"/>
                  </a:lnTo>
                  <a:cubicBezTo>
                    <a:pt x="71120" y="12700"/>
                    <a:pt x="12700" y="71120"/>
                    <a:pt x="12700" y="143256"/>
                  </a:cubicBezTo>
                  <a:close/>
                </a:path>
              </a:pathLst>
            </a:custGeom>
            <a:solidFill>
              <a:srgbClr val="BDB8DF"/>
            </a:solidFill>
          </p:spPr>
        </p:sp>
      </p:grpSp>
      <p:grpSp>
        <p:nvGrpSpPr>
          <p:cNvPr id="11" name="Group 11"/>
          <p:cNvGrpSpPr/>
          <p:nvPr/>
        </p:nvGrpSpPr>
        <p:grpSpPr>
          <a:xfrm>
            <a:off x="4274789" y="2614389"/>
            <a:ext cx="366564" cy="458241"/>
            <a:chOff x="0" y="0"/>
            <a:chExt cx="488752" cy="610988"/>
          </a:xfrm>
        </p:grpSpPr>
        <p:sp>
          <p:nvSpPr>
            <p:cNvPr id="12" name="Freeform 12"/>
            <p:cNvSpPr/>
            <p:nvPr/>
          </p:nvSpPr>
          <p:spPr>
            <a:xfrm>
              <a:off x="0" y="0"/>
              <a:ext cx="488752" cy="610988"/>
            </a:xfrm>
            <a:custGeom>
              <a:avLst/>
              <a:gdLst/>
              <a:ahLst/>
              <a:cxnLst/>
              <a:rect l="l" t="t" r="r" b="b"/>
              <a:pathLst>
                <a:path w="488752" h="610988">
                  <a:moveTo>
                    <a:pt x="0" y="0"/>
                  </a:moveTo>
                  <a:lnTo>
                    <a:pt x="488752" y="0"/>
                  </a:lnTo>
                  <a:lnTo>
                    <a:pt x="488752" y="610988"/>
                  </a:lnTo>
                  <a:lnTo>
                    <a:pt x="0" y="610988"/>
                  </a:lnTo>
                  <a:close/>
                </a:path>
              </a:pathLst>
            </a:custGeom>
            <a:solidFill>
              <a:srgbClr val="000000">
                <a:alpha val="0"/>
              </a:srgbClr>
            </a:solidFill>
          </p:spPr>
        </p:sp>
        <p:sp>
          <p:nvSpPr>
            <p:cNvPr id="13" name="TextBox 13"/>
            <p:cNvSpPr txBox="1"/>
            <p:nvPr/>
          </p:nvSpPr>
          <p:spPr>
            <a:xfrm>
              <a:off x="0" y="47625"/>
              <a:ext cx="488752" cy="563363"/>
            </a:xfrm>
            <a:prstGeom prst="rect">
              <a:avLst/>
            </a:prstGeom>
          </p:spPr>
          <p:txBody>
            <a:bodyPr lIns="0" tIns="0" rIns="0" bIns="0" rtlCol="0" anchor="t"/>
            <a:lstStyle/>
            <a:p>
              <a:pPr algn="ctr">
                <a:lnSpc>
                  <a:spcPts val="2874"/>
                </a:lnSpc>
              </a:pPr>
              <a:r>
                <a:rPr lang="en-US" sz="2874" b="1">
                  <a:solidFill>
                    <a:srgbClr val="2A2742"/>
                  </a:solidFill>
                  <a:latin typeface="Arimo Bold"/>
                  <a:ea typeface="Arimo Bold"/>
                  <a:cs typeface="Arimo Bold"/>
                  <a:sym typeface="Arimo Bold"/>
                </a:rPr>
                <a:t>1</a:t>
              </a:r>
            </a:p>
          </p:txBody>
        </p:sp>
      </p:grpSp>
      <p:grpSp>
        <p:nvGrpSpPr>
          <p:cNvPr id="14" name="Group 14"/>
          <p:cNvGrpSpPr/>
          <p:nvPr/>
        </p:nvGrpSpPr>
        <p:grpSpPr>
          <a:xfrm>
            <a:off x="4976660" y="2568550"/>
            <a:ext cx="3055441" cy="381893"/>
            <a:chOff x="0" y="0"/>
            <a:chExt cx="4073922" cy="509190"/>
          </a:xfrm>
        </p:grpSpPr>
        <p:sp>
          <p:nvSpPr>
            <p:cNvPr id="15" name="Freeform 15"/>
            <p:cNvSpPr/>
            <p:nvPr/>
          </p:nvSpPr>
          <p:spPr>
            <a:xfrm>
              <a:off x="0" y="0"/>
              <a:ext cx="4073922" cy="509190"/>
            </a:xfrm>
            <a:custGeom>
              <a:avLst/>
              <a:gdLst/>
              <a:ahLst/>
              <a:cxnLst/>
              <a:rect l="l" t="t" r="r" b="b"/>
              <a:pathLst>
                <a:path w="4073922" h="509190">
                  <a:moveTo>
                    <a:pt x="0" y="0"/>
                  </a:moveTo>
                  <a:lnTo>
                    <a:pt x="4073922" y="0"/>
                  </a:lnTo>
                  <a:lnTo>
                    <a:pt x="4073922" y="509190"/>
                  </a:lnTo>
                  <a:lnTo>
                    <a:pt x="0" y="509190"/>
                  </a:lnTo>
                  <a:close/>
                </a:path>
              </a:pathLst>
            </a:custGeom>
            <a:solidFill>
              <a:srgbClr val="000000">
                <a:alpha val="0"/>
              </a:srgbClr>
            </a:solidFill>
          </p:spPr>
        </p:sp>
        <p:sp>
          <p:nvSpPr>
            <p:cNvPr id="16" name="TextBox 16"/>
            <p:cNvSpPr txBox="1"/>
            <p:nvPr/>
          </p:nvSpPr>
          <p:spPr>
            <a:xfrm>
              <a:off x="0" y="-19050"/>
              <a:ext cx="4073922" cy="528240"/>
            </a:xfrm>
            <a:prstGeom prst="rect">
              <a:avLst/>
            </a:prstGeom>
          </p:spPr>
          <p:txBody>
            <a:bodyPr lIns="0" tIns="0" rIns="0" bIns="0" rtlCol="0" anchor="t"/>
            <a:lstStyle/>
            <a:p>
              <a:pPr algn="l">
                <a:lnSpc>
                  <a:spcPts val="3000"/>
                </a:lnSpc>
              </a:pPr>
              <a:r>
                <a:rPr lang="en-US" sz="2499" b="1">
                  <a:solidFill>
                    <a:srgbClr val="2A2742"/>
                  </a:solidFill>
                  <a:latin typeface="Arimo Bold"/>
                  <a:ea typeface="Arimo Bold"/>
                  <a:cs typeface="Arimo Bold"/>
                  <a:sym typeface="Arimo Bold"/>
                </a:rPr>
                <a:t>Circuit Initialization</a:t>
              </a:r>
            </a:p>
          </p:txBody>
        </p:sp>
      </p:grpSp>
      <p:grpSp>
        <p:nvGrpSpPr>
          <p:cNvPr id="17" name="Group 17"/>
          <p:cNvGrpSpPr/>
          <p:nvPr/>
        </p:nvGrpSpPr>
        <p:grpSpPr>
          <a:xfrm>
            <a:off x="4977481" y="3181052"/>
            <a:ext cx="8924776" cy="781942"/>
            <a:chOff x="0" y="0"/>
            <a:chExt cx="11899702" cy="1042590"/>
          </a:xfrm>
        </p:grpSpPr>
        <p:sp>
          <p:nvSpPr>
            <p:cNvPr id="18" name="Freeform 18"/>
            <p:cNvSpPr/>
            <p:nvPr/>
          </p:nvSpPr>
          <p:spPr>
            <a:xfrm>
              <a:off x="0" y="0"/>
              <a:ext cx="11899702" cy="1042590"/>
            </a:xfrm>
            <a:custGeom>
              <a:avLst/>
              <a:gdLst/>
              <a:ahLst/>
              <a:cxnLst/>
              <a:rect l="l" t="t" r="r" b="b"/>
              <a:pathLst>
                <a:path w="11899702" h="1042590">
                  <a:moveTo>
                    <a:pt x="0" y="0"/>
                  </a:moveTo>
                  <a:lnTo>
                    <a:pt x="11899702" y="0"/>
                  </a:lnTo>
                  <a:lnTo>
                    <a:pt x="11899702" y="1042590"/>
                  </a:lnTo>
                  <a:lnTo>
                    <a:pt x="0" y="1042590"/>
                  </a:lnTo>
                  <a:close/>
                </a:path>
              </a:pathLst>
            </a:custGeom>
            <a:solidFill>
              <a:srgbClr val="000000">
                <a:alpha val="0"/>
              </a:srgbClr>
            </a:solidFill>
          </p:spPr>
        </p:sp>
        <p:sp>
          <p:nvSpPr>
            <p:cNvPr id="19" name="TextBox 19"/>
            <p:cNvSpPr txBox="1"/>
            <p:nvPr/>
          </p:nvSpPr>
          <p:spPr>
            <a:xfrm>
              <a:off x="0" y="-19050"/>
              <a:ext cx="11899702" cy="1061640"/>
            </a:xfrm>
            <a:prstGeom prst="rect">
              <a:avLst/>
            </a:prstGeom>
          </p:spPr>
          <p:txBody>
            <a:bodyPr lIns="0" tIns="0" rIns="0" bIns="0" rtlCol="0" anchor="t"/>
            <a:lstStyle/>
            <a:p>
              <a:pPr algn="l">
                <a:lnSpc>
                  <a:spcPts val="3062"/>
                </a:lnSpc>
              </a:pPr>
              <a:r>
                <a:rPr lang="en-US" sz="2499">
                  <a:solidFill>
                    <a:srgbClr val="2A2742"/>
                  </a:solidFill>
                  <a:latin typeface="Arimo"/>
                  <a:ea typeface="Arimo"/>
                  <a:cs typeface="Arimo"/>
                  <a:sym typeface="Arimo"/>
                </a:rPr>
                <a:t>Defines base parameters and main source with 11 kV, 3-phase balanced system at NITK_MainBus.</a:t>
              </a:r>
            </a:p>
          </p:txBody>
        </p:sp>
      </p:grpSp>
      <p:grpSp>
        <p:nvGrpSpPr>
          <p:cNvPr id="20" name="Group 20"/>
          <p:cNvGrpSpPr/>
          <p:nvPr/>
        </p:nvGrpSpPr>
        <p:grpSpPr>
          <a:xfrm>
            <a:off x="4210345" y="4404940"/>
            <a:ext cx="559445" cy="559445"/>
            <a:chOff x="0" y="0"/>
            <a:chExt cx="745927" cy="745927"/>
          </a:xfrm>
        </p:grpSpPr>
        <p:sp>
          <p:nvSpPr>
            <p:cNvPr id="21" name="Freeform 21"/>
            <p:cNvSpPr/>
            <p:nvPr/>
          </p:nvSpPr>
          <p:spPr>
            <a:xfrm>
              <a:off x="6350" y="6350"/>
              <a:ext cx="733298" cy="733298"/>
            </a:xfrm>
            <a:custGeom>
              <a:avLst/>
              <a:gdLst/>
              <a:ahLst/>
              <a:cxnLst/>
              <a:rect l="l" t="t" r="r" b="b"/>
              <a:pathLst>
                <a:path w="733298" h="733298">
                  <a:moveTo>
                    <a:pt x="0" y="136906"/>
                  </a:moveTo>
                  <a:cubicBezTo>
                    <a:pt x="0" y="61341"/>
                    <a:pt x="61341" y="0"/>
                    <a:pt x="136906" y="0"/>
                  </a:cubicBezTo>
                  <a:lnTo>
                    <a:pt x="596392" y="0"/>
                  </a:lnTo>
                  <a:cubicBezTo>
                    <a:pt x="671957" y="0"/>
                    <a:pt x="733298" y="61341"/>
                    <a:pt x="733298" y="136906"/>
                  </a:cubicBezTo>
                  <a:lnTo>
                    <a:pt x="733298" y="596392"/>
                  </a:lnTo>
                  <a:cubicBezTo>
                    <a:pt x="733298" y="671957"/>
                    <a:pt x="671957" y="733298"/>
                    <a:pt x="596392" y="733298"/>
                  </a:cubicBezTo>
                  <a:lnTo>
                    <a:pt x="136906" y="733298"/>
                  </a:lnTo>
                  <a:cubicBezTo>
                    <a:pt x="61341" y="733171"/>
                    <a:pt x="0" y="671957"/>
                    <a:pt x="0" y="596392"/>
                  </a:cubicBezTo>
                  <a:close/>
                </a:path>
              </a:pathLst>
            </a:custGeom>
            <a:solidFill>
              <a:srgbClr val="E9E6FA"/>
            </a:solidFill>
          </p:spPr>
        </p:sp>
        <p:sp>
          <p:nvSpPr>
            <p:cNvPr id="22" name="Freeform 22"/>
            <p:cNvSpPr/>
            <p:nvPr/>
          </p:nvSpPr>
          <p:spPr>
            <a:xfrm>
              <a:off x="0" y="0"/>
              <a:ext cx="745998" cy="745998"/>
            </a:xfrm>
            <a:custGeom>
              <a:avLst/>
              <a:gdLst/>
              <a:ahLst/>
              <a:cxnLst/>
              <a:rect l="l" t="t" r="r" b="b"/>
              <a:pathLst>
                <a:path w="745998" h="745998">
                  <a:moveTo>
                    <a:pt x="0" y="143256"/>
                  </a:moveTo>
                  <a:cubicBezTo>
                    <a:pt x="0" y="64135"/>
                    <a:pt x="64135" y="0"/>
                    <a:pt x="143256" y="0"/>
                  </a:cubicBezTo>
                  <a:lnTo>
                    <a:pt x="602742" y="0"/>
                  </a:lnTo>
                  <a:lnTo>
                    <a:pt x="602742" y="6350"/>
                  </a:lnTo>
                  <a:lnTo>
                    <a:pt x="602742" y="0"/>
                  </a:lnTo>
                  <a:cubicBezTo>
                    <a:pt x="681863" y="0"/>
                    <a:pt x="745998" y="64135"/>
                    <a:pt x="745998" y="143256"/>
                  </a:cubicBezTo>
                  <a:lnTo>
                    <a:pt x="739648" y="143256"/>
                  </a:lnTo>
                  <a:lnTo>
                    <a:pt x="745998" y="143256"/>
                  </a:lnTo>
                  <a:lnTo>
                    <a:pt x="745998" y="602742"/>
                  </a:lnTo>
                  <a:lnTo>
                    <a:pt x="739648" y="602742"/>
                  </a:lnTo>
                  <a:lnTo>
                    <a:pt x="745998" y="602742"/>
                  </a:lnTo>
                  <a:cubicBezTo>
                    <a:pt x="745998" y="681863"/>
                    <a:pt x="681863" y="745998"/>
                    <a:pt x="602742" y="745998"/>
                  </a:cubicBezTo>
                  <a:lnTo>
                    <a:pt x="602742" y="739648"/>
                  </a:lnTo>
                  <a:lnTo>
                    <a:pt x="602742" y="745998"/>
                  </a:lnTo>
                  <a:lnTo>
                    <a:pt x="143256" y="745998"/>
                  </a:lnTo>
                  <a:lnTo>
                    <a:pt x="143256" y="739648"/>
                  </a:lnTo>
                  <a:lnTo>
                    <a:pt x="143256" y="745998"/>
                  </a:lnTo>
                  <a:cubicBezTo>
                    <a:pt x="64135" y="745871"/>
                    <a:pt x="0" y="681736"/>
                    <a:pt x="0" y="602742"/>
                  </a:cubicBezTo>
                  <a:lnTo>
                    <a:pt x="0" y="143256"/>
                  </a:lnTo>
                  <a:lnTo>
                    <a:pt x="6350" y="143256"/>
                  </a:lnTo>
                  <a:lnTo>
                    <a:pt x="0" y="143256"/>
                  </a:lnTo>
                  <a:moveTo>
                    <a:pt x="12700" y="143256"/>
                  </a:moveTo>
                  <a:lnTo>
                    <a:pt x="12700" y="602742"/>
                  </a:lnTo>
                  <a:lnTo>
                    <a:pt x="6350" y="602742"/>
                  </a:lnTo>
                  <a:lnTo>
                    <a:pt x="12700" y="602742"/>
                  </a:lnTo>
                  <a:cubicBezTo>
                    <a:pt x="12700" y="674878"/>
                    <a:pt x="71120" y="733298"/>
                    <a:pt x="143256" y="733298"/>
                  </a:cubicBezTo>
                  <a:lnTo>
                    <a:pt x="602742" y="733298"/>
                  </a:lnTo>
                  <a:cubicBezTo>
                    <a:pt x="674878" y="733298"/>
                    <a:pt x="733298" y="674878"/>
                    <a:pt x="733298" y="602742"/>
                  </a:cubicBezTo>
                  <a:lnTo>
                    <a:pt x="733298" y="143256"/>
                  </a:lnTo>
                  <a:cubicBezTo>
                    <a:pt x="733171" y="71120"/>
                    <a:pt x="674751" y="12700"/>
                    <a:pt x="602742" y="12700"/>
                  </a:cubicBezTo>
                  <a:lnTo>
                    <a:pt x="143256" y="12700"/>
                  </a:lnTo>
                  <a:lnTo>
                    <a:pt x="143256" y="6350"/>
                  </a:lnTo>
                  <a:lnTo>
                    <a:pt x="143256" y="12700"/>
                  </a:lnTo>
                  <a:cubicBezTo>
                    <a:pt x="71120" y="12700"/>
                    <a:pt x="12700" y="71120"/>
                    <a:pt x="12700" y="143256"/>
                  </a:cubicBezTo>
                  <a:close/>
                </a:path>
              </a:pathLst>
            </a:custGeom>
            <a:solidFill>
              <a:srgbClr val="BDB8DF"/>
            </a:solidFill>
          </p:spPr>
        </p:sp>
      </p:grpSp>
      <p:grpSp>
        <p:nvGrpSpPr>
          <p:cNvPr id="23" name="Group 23"/>
          <p:cNvGrpSpPr/>
          <p:nvPr/>
        </p:nvGrpSpPr>
        <p:grpSpPr>
          <a:xfrm>
            <a:off x="4274789" y="4497511"/>
            <a:ext cx="366564" cy="458241"/>
            <a:chOff x="0" y="0"/>
            <a:chExt cx="488752" cy="610988"/>
          </a:xfrm>
        </p:grpSpPr>
        <p:sp>
          <p:nvSpPr>
            <p:cNvPr id="24" name="Freeform 24"/>
            <p:cNvSpPr/>
            <p:nvPr/>
          </p:nvSpPr>
          <p:spPr>
            <a:xfrm>
              <a:off x="0" y="0"/>
              <a:ext cx="488752" cy="610988"/>
            </a:xfrm>
            <a:custGeom>
              <a:avLst/>
              <a:gdLst/>
              <a:ahLst/>
              <a:cxnLst/>
              <a:rect l="l" t="t" r="r" b="b"/>
              <a:pathLst>
                <a:path w="488752" h="610988">
                  <a:moveTo>
                    <a:pt x="0" y="0"/>
                  </a:moveTo>
                  <a:lnTo>
                    <a:pt x="488752" y="0"/>
                  </a:lnTo>
                  <a:lnTo>
                    <a:pt x="488752" y="610988"/>
                  </a:lnTo>
                  <a:lnTo>
                    <a:pt x="0" y="610988"/>
                  </a:lnTo>
                  <a:close/>
                </a:path>
              </a:pathLst>
            </a:custGeom>
            <a:solidFill>
              <a:srgbClr val="000000">
                <a:alpha val="0"/>
              </a:srgbClr>
            </a:solidFill>
          </p:spPr>
        </p:sp>
        <p:sp>
          <p:nvSpPr>
            <p:cNvPr id="25" name="TextBox 25"/>
            <p:cNvSpPr txBox="1"/>
            <p:nvPr/>
          </p:nvSpPr>
          <p:spPr>
            <a:xfrm>
              <a:off x="0" y="47625"/>
              <a:ext cx="488752" cy="563363"/>
            </a:xfrm>
            <a:prstGeom prst="rect">
              <a:avLst/>
            </a:prstGeom>
          </p:spPr>
          <p:txBody>
            <a:bodyPr lIns="0" tIns="0" rIns="0" bIns="0" rtlCol="0" anchor="t"/>
            <a:lstStyle/>
            <a:p>
              <a:pPr algn="ctr">
                <a:lnSpc>
                  <a:spcPts val="2874"/>
                </a:lnSpc>
              </a:pPr>
              <a:r>
                <a:rPr lang="en-US" sz="2874" b="1">
                  <a:solidFill>
                    <a:srgbClr val="2A2742"/>
                  </a:solidFill>
                  <a:latin typeface="Arimo Bold"/>
                  <a:ea typeface="Arimo Bold"/>
                  <a:cs typeface="Arimo Bold"/>
                  <a:sym typeface="Arimo Bold"/>
                </a:rPr>
                <a:t>2</a:t>
              </a:r>
            </a:p>
          </p:txBody>
        </p:sp>
      </p:grpSp>
      <p:grpSp>
        <p:nvGrpSpPr>
          <p:cNvPr id="26" name="Group 26"/>
          <p:cNvGrpSpPr/>
          <p:nvPr/>
        </p:nvGrpSpPr>
        <p:grpSpPr>
          <a:xfrm>
            <a:off x="4977480" y="4475048"/>
            <a:ext cx="5233319" cy="415919"/>
            <a:chOff x="-1" y="-19051"/>
            <a:chExt cx="6977758" cy="554558"/>
          </a:xfrm>
        </p:grpSpPr>
        <p:sp>
          <p:nvSpPr>
            <p:cNvPr id="27" name="Freeform 27"/>
            <p:cNvSpPr/>
            <p:nvPr/>
          </p:nvSpPr>
          <p:spPr>
            <a:xfrm>
              <a:off x="0" y="0"/>
              <a:ext cx="5282605" cy="509190"/>
            </a:xfrm>
            <a:custGeom>
              <a:avLst/>
              <a:gdLst/>
              <a:ahLst/>
              <a:cxnLst/>
              <a:rect l="l" t="t" r="r" b="b"/>
              <a:pathLst>
                <a:path w="5282605" h="509190">
                  <a:moveTo>
                    <a:pt x="0" y="0"/>
                  </a:moveTo>
                  <a:lnTo>
                    <a:pt x="5282605" y="0"/>
                  </a:lnTo>
                  <a:lnTo>
                    <a:pt x="5282605" y="509190"/>
                  </a:lnTo>
                  <a:lnTo>
                    <a:pt x="0" y="509190"/>
                  </a:lnTo>
                  <a:close/>
                </a:path>
              </a:pathLst>
            </a:custGeom>
            <a:solidFill>
              <a:srgbClr val="000000">
                <a:alpha val="0"/>
              </a:srgbClr>
            </a:solidFill>
          </p:spPr>
        </p:sp>
        <p:sp>
          <p:nvSpPr>
            <p:cNvPr id="28" name="TextBox 28"/>
            <p:cNvSpPr txBox="1"/>
            <p:nvPr/>
          </p:nvSpPr>
          <p:spPr>
            <a:xfrm>
              <a:off x="-1" y="-19051"/>
              <a:ext cx="6977758" cy="554558"/>
            </a:xfrm>
            <a:prstGeom prst="rect">
              <a:avLst/>
            </a:prstGeom>
          </p:spPr>
          <p:txBody>
            <a:bodyPr lIns="0" tIns="0" rIns="0" bIns="0" rtlCol="0" anchor="t"/>
            <a:lstStyle/>
            <a:p>
              <a:pPr algn="l">
                <a:lnSpc>
                  <a:spcPts val="3000"/>
                </a:lnSpc>
              </a:pPr>
              <a:r>
                <a:rPr lang="en-US" sz="2499" b="1" dirty="0">
                  <a:solidFill>
                    <a:srgbClr val="2A2742"/>
                  </a:solidFill>
                  <a:latin typeface="Arimo Bold"/>
                  <a:ea typeface="Arimo Bold"/>
                  <a:cs typeface="Arimo Bold"/>
                  <a:sym typeface="Arimo Bold"/>
                </a:rPr>
                <a:t>Substations &amp; Transformers</a:t>
              </a:r>
            </a:p>
          </p:txBody>
        </p:sp>
      </p:grpSp>
      <p:grpSp>
        <p:nvGrpSpPr>
          <p:cNvPr id="29" name="Group 29"/>
          <p:cNvGrpSpPr/>
          <p:nvPr/>
        </p:nvGrpSpPr>
        <p:grpSpPr>
          <a:xfrm>
            <a:off x="4977481" y="5064175"/>
            <a:ext cx="8924776" cy="781942"/>
            <a:chOff x="0" y="0"/>
            <a:chExt cx="11899702" cy="1042590"/>
          </a:xfrm>
        </p:grpSpPr>
        <p:sp>
          <p:nvSpPr>
            <p:cNvPr id="30" name="Freeform 30"/>
            <p:cNvSpPr/>
            <p:nvPr/>
          </p:nvSpPr>
          <p:spPr>
            <a:xfrm>
              <a:off x="0" y="0"/>
              <a:ext cx="11899702" cy="1042590"/>
            </a:xfrm>
            <a:custGeom>
              <a:avLst/>
              <a:gdLst/>
              <a:ahLst/>
              <a:cxnLst/>
              <a:rect l="l" t="t" r="r" b="b"/>
              <a:pathLst>
                <a:path w="11899702" h="1042590">
                  <a:moveTo>
                    <a:pt x="0" y="0"/>
                  </a:moveTo>
                  <a:lnTo>
                    <a:pt x="11899702" y="0"/>
                  </a:lnTo>
                  <a:lnTo>
                    <a:pt x="11899702" y="1042590"/>
                  </a:lnTo>
                  <a:lnTo>
                    <a:pt x="0" y="1042590"/>
                  </a:lnTo>
                  <a:close/>
                </a:path>
              </a:pathLst>
            </a:custGeom>
            <a:solidFill>
              <a:srgbClr val="000000">
                <a:alpha val="0"/>
              </a:srgbClr>
            </a:solidFill>
          </p:spPr>
        </p:sp>
        <p:sp>
          <p:nvSpPr>
            <p:cNvPr id="31" name="TextBox 31"/>
            <p:cNvSpPr txBox="1"/>
            <p:nvPr/>
          </p:nvSpPr>
          <p:spPr>
            <a:xfrm>
              <a:off x="0" y="-47625"/>
              <a:ext cx="11899702" cy="1090215"/>
            </a:xfrm>
            <a:prstGeom prst="rect">
              <a:avLst/>
            </a:prstGeom>
          </p:spPr>
          <p:txBody>
            <a:bodyPr lIns="0" tIns="0" rIns="0" bIns="0" rtlCol="0" anchor="t"/>
            <a:lstStyle/>
            <a:p>
              <a:pPr algn="l">
                <a:lnSpc>
                  <a:spcPts val="3062"/>
                </a:lnSpc>
              </a:pPr>
              <a:r>
                <a:rPr lang="en-US" sz="2249">
                  <a:solidFill>
                    <a:srgbClr val="2A2742"/>
                  </a:solidFill>
                  <a:latin typeface="Arimo"/>
                  <a:ea typeface="Arimo"/>
                  <a:cs typeface="Arimo"/>
                  <a:sym typeface="Arimo"/>
                </a:rPr>
                <a:t>Configures HV-LV transformers with 5.75% impedance and wye-wye connections for realistic voltage drop and grounding.</a:t>
              </a:r>
            </a:p>
          </p:txBody>
        </p:sp>
      </p:grpSp>
      <p:grpSp>
        <p:nvGrpSpPr>
          <p:cNvPr id="32" name="Group 32"/>
          <p:cNvGrpSpPr/>
          <p:nvPr/>
        </p:nvGrpSpPr>
        <p:grpSpPr>
          <a:xfrm>
            <a:off x="4178422" y="6330106"/>
            <a:ext cx="559445" cy="559445"/>
            <a:chOff x="0" y="0"/>
            <a:chExt cx="745927" cy="745927"/>
          </a:xfrm>
        </p:grpSpPr>
        <p:sp>
          <p:nvSpPr>
            <p:cNvPr id="33" name="Freeform 33"/>
            <p:cNvSpPr/>
            <p:nvPr/>
          </p:nvSpPr>
          <p:spPr>
            <a:xfrm>
              <a:off x="6350" y="6350"/>
              <a:ext cx="733298" cy="733298"/>
            </a:xfrm>
            <a:custGeom>
              <a:avLst/>
              <a:gdLst/>
              <a:ahLst/>
              <a:cxnLst/>
              <a:rect l="l" t="t" r="r" b="b"/>
              <a:pathLst>
                <a:path w="733298" h="733298">
                  <a:moveTo>
                    <a:pt x="0" y="136906"/>
                  </a:moveTo>
                  <a:cubicBezTo>
                    <a:pt x="0" y="61341"/>
                    <a:pt x="61341" y="0"/>
                    <a:pt x="136906" y="0"/>
                  </a:cubicBezTo>
                  <a:lnTo>
                    <a:pt x="596392" y="0"/>
                  </a:lnTo>
                  <a:cubicBezTo>
                    <a:pt x="671957" y="0"/>
                    <a:pt x="733298" y="61341"/>
                    <a:pt x="733298" y="136906"/>
                  </a:cubicBezTo>
                  <a:lnTo>
                    <a:pt x="733298" y="596392"/>
                  </a:lnTo>
                  <a:cubicBezTo>
                    <a:pt x="733298" y="671957"/>
                    <a:pt x="671957" y="733298"/>
                    <a:pt x="596392" y="733298"/>
                  </a:cubicBezTo>
                  <a:lnTo>
                    <a:pt x="136906" y="733298"/>
                  </a:lnTo>
                  <a:cubicBezTo>
                    <a:pt x="61341" y="733171"/>
                    <a:pt x="0" y="671957"/>
                    <a:pt x="0" y="596392"/>
                  </a:cubicBezTo>
                  <a:close/>
                </a:path>
              </a:pathLst>
            </a:custGeom>
            <a:solidFill>
              <a:srgbClr val="E9E6FA"/>
            </a:solidFill>
          </p:spPr>
        </p:sp>
        <p:sp>
          <p:nvSpPr>
            <p:cNvPr id="34" name="Freeform 34"/>
            <p:cNvSpPr/>
            <p:nvPr/>
          </p:nvSpPr>
          <p:spPr>
            <a:xfrm>
              <a:off x="0" y="0"/>
              <a:ext cx="745998" cy="745998"/>
            </a:xfrm>
            <a:custGeom>
              <a:avLst/>
              <a:gdLst/>
              <a:ahLst/>
              <a:cxnLst/>
              <a:rect l="l" t="t" r="r" b="b"/>
              <a:pathLst>
                <a:path w="745998" h="745998">
                  <a:moveTo>
                    <a:pt x="0" y="143256"/>
                  </a:moveTo>
                  <a:cubicBezTo>
                    <a:pt x="0" y="64135"/>
                    <a:pt x="64135" y="0"/>
                    <a:pt x="143256" y="0"/>
                  </a:cubicBezTo>
                  <a:lnTo>
                    <a:pt x="602742" y="0"/>
                  </a:lnTo>
                  <a:lnTo>
                    <a:pt x="602742" y="6350"/>
                  </a:lnTo>
                  <a:lnTo>
                    <a:pt x="602742" y="0"/>
                  </a:lnTo>
                  <a:cubicBezTo>
                    <a:pt x="681863" y="0"/>
                    <a:pt x="745998" y="64135"/>
                    <a:pt x="745998" y="143256"/>
                  </a:cubicBezTo>
                  <a:lnTo>
                    <a:pt x="739648" y="143256"/>
                  </a:lnTo>
                  <a:lnTo>
                    <a:pt x="745998" y="143256"/>
                  </a:lnTo>
                  <a:lnTo>
                    <a:pt x="745998" y="602742"/>
                  </a:lnTo>
                  <a:lnTo>
                    <a:pt x="739648" y="602742"/>
                  </a:lnTo>
                  <a:lnTo>
                    <a:pt x="745998" y="602742"/>
                  </a:lnTo>
                  <a:cubicBezTo>
                    <a:pt x="745998" y="681863"/>
                    <a:pt x="681863" y="745998"/>
                    <a:pt x="602742" y="745998"/>
                  </a:cubicBezTo>
                  <a:lnTo>
                    <a:pt x="602742" y="739648"/>
                  </a:lnTo>
                  <a:lnTo>
                    <a:pt x="602742" y="745998"/>
                  </a:lnTo>
                  <a:lnTo>
                    <a:pt x="143256" y="745998"/>
                  </a:lnTo>
                  <a:lnTo>
                    <a:pt x="143256" y="739648"/>
                  </a:lnTo>
                  <a:lnTo>
                    <a:pt x="143256" y="745998"/>
                  </a:lnTo>
                  <a:cubicBezTo>
                    <a:pt x="64135" y="745871"/>
                    <a:pt x="0" y="681736"/>
                    <a:pt x="0" y="602742"/>
                  </a:cubicBezTo>
                  <a:lnTo>
                    <a:pt x="0" y="143256"/>
                  </a:lnTo>
                  <a:lnTo>
                    <a:pt x="6350" y="143256"/>
                  </a:lnTo>
                  <a:lnTo>
                    <a:pt x="0" y="143256"/>
                  </a:lnTo>
                  <a:moveTo>
                    <a:pt x="12700" y="143256"/>
                  </a:moveTo>
                  <a:lnTo>
                    <a:pt x="12700" y="602742"/>
                  </a:lnTo>
                  <a:lnTo>
                    <a:pt x="6350" y="602742"/>
                  </a:lnTo>
                  <a:lnTo>
                    <a:pt x="12700" y="602742"/>
                  </a:lnTo>
                  <a:cubicBezTo>
                    <a:pt x="12700" y="674878"/>
                    <a:pt x="71120" y="733298"/>
                    <a:pt x="143256" y="733298"/>
                  </a:cubicBezTo>
                  <a:lnTo>
                    <a:pt x="602742" y="733298"/>
                  </a:lnTo>
                  <a:cubicBezTo>
                    <a:pt x="674878" y="733298"/>
                    <a:pt x="733298" y="674878"/>
                    <a:pt x="733298" y="602742"/>
                  </a:cubicBezTo>
                  <a:lnTo>
                    <a:pt x="733298" y="143256"/>
                  </a:lnTo>
                  <a:cubicBezTo>
                    <a:pt x="733171" y="71120"/>
                    <a:pt x="674751" y="12700"/>
                    <a:pt x="602742" y="12700"/>
                  </a:cubicBezTo>
                  <a:lnTo>
                    <a:pt x="143256" y="12700"/>
                  </a:lnTo>
                  <a:lnTo>
                    <a:pt x="143256" y="6350"/>
                  </a:lnTo>
                  <a:lnTo>
                    <a:pt x="143256" y="12700"/>
                  </a:lnTo>
                  <a:cubicBezTo>
                    <a:pt x="71120" y="12700"/>
                    <a:pt x="12700" y="71120"/>
                    <a:pt x="12700" y="143256"/>
                  </a:cubicBezTo>
                  <a:close/>
                </a:path>
              </a:pathLst>
            </a:custGeom>
            <a:solidFill>
              <a:srgbClr val="BDB8DF"/>
            </a:solidFill>
          </p:spPr>
        </p:sp>
      </p:grpSp>
      <p:grpSp>
        <p:nvGrpSpPr>
          <p:cNvPr id="35" name="Group 35"/>
          <p:cNvGrpSpPr/>
          <p:nvPr/>
        </p:nvGrpSpPr>
        <p:grpSpPr>
          <a:xfrm>
            <a:off x="4274789" y="6458070"/>
            <a:ext cx="366564" cy="458241"/>
            <a:chOff x="0" y="0"/>
            <a:chExt cx="488752" cy="610988"/>
          </a:xfrm>
        </p:grpSpPr>
        <p:sp>
          <p:nvSpPr>
            <p:cNvPr id="36" name="Freeform 36"/>
            <p:cNvSpPr/>
            <p:nvPr/>
          </p:nvSpPr>
          <p:spPr>
            <a:xfrm>
              <a:off x="0" y="0"/>
              <a:ext cx="488752" cy="610988"/>
            </a:xfrm>
            <a:custGeom>
              <a:avLst/>
              <a:gdLst/>
              <a:ahLst/>
              <a:cxnLst/>
              <a:rect l="l" t="t" r="r" b="b"/>
              <a:pathLst>
                <a:path w="488752" h="610988">
                  <a:moveTo>
                    <a:pt x="0" y="0"/>
                  </a:moveTo>
                  <a:lnTo>
                    <a:pt x="488752" y="0"/>
                  </a:lnTo>
                  <a:lnTo>
                    <a:pt x="488752" y="610988"/>
                  </a:lnTo>
                  <a:lnTo>
                    <a:pt x="0" y="610988"/>
                  </a:lnTo>
                  <a:close/>
                </a:path>
              </a:pathLst>
            </a:custGeom>
            <a:solidFill>
              <a:srgbClr val="000000">
                <a:alpha val="0"/>
              </a:srgbClr>
            </a:solidFill>
          </p:spPr>
        </p:sp>
        <p:sp>
          <p:nvSpPr>
            <p:cNvPr id="37" name="TextBox 37"/>
            <p:cNvSpPr txBox="1"/>
            <p:nvPr/>
          </p:nvSpPr>
          <p:spPr>
            <a:xfrm>
              <a:off x="0" y="47625"/>
              <a:ext cx="488752" cy="563363"/>
            </a:xfrm>
            <a:prstGeom prst="rect">
              <a:avLst/>
            </a:prstGeom>
          </p:spPr>
          <p:txBody>
            <a:bodyPr lIns="0" tIns="0" rIns="0" bIns="0" rtlCol="0" anchor="t"/>
            <a:lstStyle/>
            <a:p>
              <a:pPr algn="ctr">
                <a:lnSpc>
                  <a:spcPts val="2874"/>
                </a:lnSpc>
              </a:pPr>
              <a:r>
                <a:rPr lang="en-US" sz="2874" b="1">
                  <a:solidFill>
                    <a:srgbClr val="2A2742"/>
                  </a:solidFill>
                  <a:latin typeface="Arimo Bold"/>
                  <a:ea typeface="Arimo Bold"/>
                  <a:cs typeface="Arimo Bold"/>
                  <a:sym typeface="Arimo Bold"/>
                </a:rPr>
                <a:t>3</a:t>
              </a:r>
            </a:p>
          </p:txBody>
        </p:sp>
      </p:grpSp>
      <p:grpSp>
        <p:nvGrpSpPr>
          <p:cNvPr id="38" name="Group 38"/>
          <p:cNvGrpSpPr/>
          <p:nvPr/>
        </p:nvGrpSpPr>
        <p:grpSpPr>
          <a:xfrm>
            <a:off x="4977481" y="6418809"/>
            <a:ext cx="3055441" cy="381892"/>
            <a:chOff x="0" y="0"/>
            <a:chExt cx="4073922" cy="509190"/>
          </a:xfrm>
        </p:grpSpPr>
        <p:sp>
          <p:nvSpPr>
            <p:cNvPr id="39" name="Freeform 39"/>
            <p:cNvSpPr/>
            <p:nvPr/>
          </p:nvSpPr>
          <p:spPr>
            <a:xfrm>
              <a:off x="0" y="0"/>
              <a:ext cx="4073922" cy="509190"/>
            </a:xfrm>
            <a:custGeom>
              <a:avLst/>
              <a:gdLst/>
              <a:ahLst/>
              <a:cxnLst/>
              <a:rect l="l" t="t" r="r" b="b"/>
              <a:pathLst>
                <a:path w="4073922" h="509190">
                  <a:moveTo>
                    <a:pt x="0" y="0"/>
                  </a:moveTo>
                  <a:lnTo>
                    <a:pt x="4073922" y="0"/>
                  </a:lnTo>
                  <a:lnTo>
                    <a:pt x="4073922" y="509190"/>
                  </a:lnTo>
                  <a:lnTo>
                    <a:pt x="0" y="509190"/>
                  </a:lnTo>
                  <a:close/>
                </a:path>
              </a:pathLst>
            </a:custGeom>
            <a:solidFill>
              <a:srgbClr val="000000">
                <a:alpha val="0"/>
              </a:srgbClr>
            </a:solidFill>
          </p:spPr>
        </p:sp>
        <p:sp>
          <p:nvSpPr>
            <p:cNvPr id="40" name="TextBox 40"/>
            <p:cNvSpPr txBox="1"/>
            <p:nvPr/>
          </p:nvSpPr>
          <p:spPr>
            <a:xfrm>
              <a:off x="0" y="-19050"/>
              <a:ext cx="4073922" cy="528240"/>
            </a:xfrm>
            <a:prstGeom prst="rect">
              <a:avLst/>
            </a:prstGeom>
          </p:spPr>
          <p:txBody>
            <a:bodyPr lIns="0" tIns="0" rIns="0" bIns="0" rtlCol="0" anchor="t"/>
            <a:lstStyle/>
            <a:p>
              <a:pPr algn="l">
                <a:lnSpc>
                  <a:spcPts val="3000"/>
                </a:lnSpc>
              </a:pPr>
              <a:r>
                <a:rPr lang="en-US" sz="2499" b="1">
                  <a:solidFill>
                    <a:srgbClr val="2A2742"/>
                  </a:solidFill>
                  <a:latin typeface="Arimo Bold"/>
                  <a:ea typeface="Arimo Bold"/>
                  <a:cs typeface="Arimo Bold"/>
                  <a:sym typeface="Arimo Bold"/>
                </a:rPr>
                <a:t>Lines &amp; Loads</a:t>
              </a:r>
            </a:p>
          </p:txBody>
        </p:sp>
      </p:grpSp>
      <p:grpSp>
        <p:nvGrpSpPr>
          <p:cNvPr id="41" name="Group 41"/>
          <p:cNvGrpSpPr/>
          <p:nvPr/>
        </p:nvGrpSpPr>
        <p:grpSpPr>
          <a:xfrm>
            <a:off x="4977481" y="6947298"/>
            <a:ext cx="8924776" cy="781942"/>
            <a:chOff x="0" y="0"/>
            <a:chExt cx="11899702" cy="1042590"/>
          </a:xfrm>
        </p:grpSpPr>
        <p:sp>
          <p:nvSpPr>
            <p:cNvPr id="42" name="Freeform 42"/>
            <p:cNvSpPr/>
            <p:nvPr/>
          </p:nvSpPr>
          <p:spPr>
            <a:xfrm>
              <a:off x="0" y="0"/>
              <a:ext cx="11899702" cy="1042590"/>
            </a:xfrm>
            <a:custGeom>
              <a:avLst/>
              <a:gdLst/>
              <a:ahLst/>
              <a:cxnLst/>
              <a:rect l="l" t="t" r="r" b="b"/>
              <a:pathLst>
                <a:path w="11899702" h="1042590">
                  <a:moveTo>
                    <a:pt x="0" y="0"/>
                  </a:moveTo>
                  <a:lnTo>
                    <a:pt x="11899702" y="0"/>
                  </a:lnTo>
                  <a:lnTo>
                    <a:pt x="11899702" y="1042590"/>
                  </a:lnTo>
                  <a:lnTo>
                    <a:pt x="0" y="1042590"/>
                  </a:lnTo>
                  <a:close/>
                </a:path>
              </a:pathLst>
            </a:custGeom>
            <a:solidFill>
              <a:srgbClr val="000000">
                <a:alpha val="0"/>
              </a:srgbClr>
            </a:solidFill>
          </p:spPr>
        </p:sp>
        <p:sp>
          <p:nvSpPr>
            <p:cNvPr id="43" name="TextBox 43"/>
            <p:cNvSpPr txBox="1"/>
            <p:nvPr/>
          </p:nvSpPr>
          <p:spPr>
            <a:xfrm>
              <a:off x="0" y="-47625"/>
              <a:ext cx="11899702" cy="1090215"/>
            </a:xfrm>
            <a:prstGeom prst="rect">
              <a:avLst/>
            </a:prstGeom>
          </p:spPr>
          <p:txBody>
            <a:bodyPr lIns="0" tIns="0" rIns="0" bIns="0" rtlCol="0" anchor="t"/>
            <a:lstStyle/>
            <a:p>
              <a:pPr algn="l">
                <a:lnSpc>
                  <a:spcPts val="3062"/>
                </a:lnSpc>
              </a:pPr>
              <a:r>
                <a:rPr lang="en-US" sz="2249">
                  <a:solidFill>
                    <a:srgbClr val="2A2742"/>
                  </a:solidFill>
                  <a:latin typeface="Arimo"/>
                  <a:ea typeface="Arimo"/>
                  <a:cs typeface="Arimo"/>
                  <a:sym typeface="Arimo"/>
                </a:rPr>
                <a:t>Connects substations with resistive lines and attaches diverse campus loads to LV buses, reflecting real consumption patterns.</a:t>
              </a:r>
            </a:p>
          </p:txBody>
        </p:sp>
      </p:grpSp>
      <p:grpSp>
        <p:nvGrpSpPr>
          <p:cNvPr id="44" name="Group 44"/>
          <p:cNvGrpSpPr/>
          <p:nvPr/>
        </p:nvGrpSpPr>
        <p:grpSpPr>
          <a:xfrm>
            <a:off x="4178422" y="8167315"/>
            <a:ext cx="559445" cy="559445"/>
            <a:chOff x="0" y="0"/>
            <a:chExt cx="745927" cy="745927"/>
          </a:xfrm>
        </p:grpSpPr>
        <p:sp>
          <p:nvSpPr>
            <p:cNvPr id="45" name="Freeform 45"/>
            <p:cNvSpPr/>
            <p:nvPr/>
          </p:nvSpPr>
          <p:spPr>
            <a:xfrm>
              <a:off x="6350" y="6350"/>
              <a:ext cx="733298" cy="733298"/>
            </a:xfrm>
            <a:custGeom>
              <a:avLst/>
              <a:gdLst/>
              <a:ahLst/>
              <a:cxnLst/>
              <a:rect l="l" t="t" r="r" b="b"/>
              <a:pathLst>
                <a:path w="733298" h="733298">
                  <a:moveTo>
                    <a:pt x="0" y="136906"/>
                  </a:moveTo>
                  <a:cubicBezTo>
                    <a:pt x="0" y="61341"/>
                    <a:pt x="61341" y="0"/>
                    <a:pt x="136906" y="0"/>
                  </a:cubicBezTo>
                  <a:lnTo>
                    <a:pt x="596392" y="0"/>
                  </a:lnTo>
                  <a:cubicBezTo>
                    <a:pt x="671957" y="0"/>
                    <a:pt x="733298" y="61341"/>
                    <a:pt x="733298" y="136906"/>
                  </a:cubicBezTo>
                  <a:lnTo>
                    <a:pt x="733298" y="596392"/>
                  </a:lnTo>
                  <a:cubicBezTo>
                    <a:pt x="733298" y="671957"/>
                    <a:pt x="671957" y="733298"/>
                    <a:pt x="596392" y="733298"/>
                  </a:cubicBezTo>
                  <a:lnTo>
                    <a:pt x="136906" y="733298"/>
                  </a:lnTo>
                  <a:cubicBezTo>
                    <a:pt x="61341" y="733171"/>
                    <a:pt x="0" y="671957"/>
                    <a:pt x="0" y="596392"/>
                  </a:cubicBezTo>
                  <a:close/>
                </a:path>
              </a:pathLst>
            </a:custGeom>
            <a:solidFill>
              <a:srgbClr val="E9E6FA"/>
            </a:solidFill>
          </p:spPr>
        </p:sp>
        <p:sp>
          <p:nvSpPr>
            <p:cNvPr id="46" name="Freeform 46"/>
            <p:cNvSpPr/>
            <p:nvPr/>
          </p:nvSpPr>
          <p:spPr>
            <a:xfrm>
              <a:off x="0" y="0"/>
              <a:ext cx="745998" cy="745998"/>
            </a:xfrm>
            <a:custGeom>
              <a:avLst/>
              <a:gdLst/>
              <a:ahLst/>
              <a:cxnLst/>
              <a:rect l="l" t="t" r="r" b="b"/>
              <a:pathLst>
                <a:path w="745998" h="745998">
                  <a:moveTo>
                    <a:pt x="0" y="143256"/>
                  </a:moveTo>
                  <a:cubicBezTo>
                    <a:pt x="0" y="64135"/>
                    <a:pt x="64135" y="0"/>
                    <a:pt x="143256" y="0"/>
                  </a:cubicBezTo>
                  <a:lnTo>
                    <a:pt x="602742" y="0"/>
                  </a:lnTo>
                  <a:lnTo>
                    <a:pt x="602742" y="6350"/>
                  </a:lnTo>
                  <a:lnTo>
                    <a:pt x="602742" y="0"/>
                  </a:lnTo>
                  <a:cubicBezTo>
                    <a:pt x="681863" y="0"/>
                    <a:pt x="745998" y="64135"/>
                    <a:pt x="745998" y="143256"/>
                  </a:cubicBezTo>
                  <a:lnTo>
                    <a:pt x="739648" y="143256"/>
                  </a:lnTo>
                  <a:lnTo>
                    <a:pt x="745998" y="143256"/>
                  </a:lnTo>
                  <a:lnTo>
                    <a:pt x="745998" y="602742"/>
                  </a:lnTo>
                  <a:lnTo>
                    <a:pt x="739648" y="602742"/>
                  </a:lnTo>
                  <a:lnTo>
                    <a:pt x="745998" y="602742"/>
                  </a:lnTo>
                  <a:cubicBezTo>
                    <a:pt x="745998" y="681863"/>
                    <a:pt x="681863" y="745998"/>
                    <a:pt x="602742" y="745998"/>
                  </a:cubicBezTo>
                  <a:lnTo>
                    <a:pt x="602742" y="739648"/>
                  </a:lnTo>
                  <a:lnTo>
                    <a:pt x="602742" y="745998"/>
                  </a:lnTo>
                  <a:lnTo>
                    <a:pt x="143256" y="745998"/>
                  </a:lnTo>
                  <a:lnTo>
                    <a:pt x="143256" y="739648"/>
                  </a:lnTo>
                  <a:lnTo>
                    <a:pt x="143256" y="745998"/>
                  </a:lnTo>
                  <a:cubicBezTo>
                    <a:pt x="64135" y="745871"/>
                    <a:pt x="0" y="681736"/>
                    <a:pt x="0" y="602742"/>
                  </a:cubicBezTo>
                  <a:lnTo>
                    <a:pt x="0" y="143256"/>
                  </a:lnTo>
                  <a:lnTo>
                    <a:pt x="6350" y="143256"/>
                  </a:lnTo>
                  <a:lnTo>
                    <a:pt x="0" y="143256"/>
                  </a:lnTo>
                  <a:moveTo>
                    <a:pt x="12700" y="143256"/>
                  </a:moveTo>
                  <a:lnTo>
                    <a:pt x="12700" y="602742"/>
                  </a:lnTo>
                  <a:lnTo>
                    <a:pt x="6350" y="602742"/>
                  </a:lnTo>
                  <a:lnTo>
                    <a:pt x="12700" y="602742"/>
                  </a:lnTo>
                  <a:cubicBezTo>
                    <a:pt x="12700" y="674878"/>
                    <a:pt x="71120" y="733298"/>
                    <a:pt x="143256" y="733298"/>
                  </a:cubicBezTo>
                  <a:lnTo>
                    <a:pt x="602742" y="733298"/>
                  </a:lnTo>
                  <a:cubicBezTo>
                    <a:pt x="674878" y="733298"/>
                    <a:pt x="733298" y="674878"/>
                    <a:pt x="733298" y="602742"/>
                  </a:cubicBezTo>
                  <a:lnTo>
                    <a:pt x="733298" y="143256"/>
                  </a:lnTo>
                  <a:cubicBezTo>
                    <a:pt x="733171" y="71120"/>
                    <a:pt x="674751" y="12700"/>
                    <a:pt x="602742" y="12700"/>
                  </a:cubicBezTo>
                  <a:lnTo>
                    <a:pt x="143256" y="12700"/>
                  </a:lnTo>
                  <a:lnTo>
                    <a:pt x="143256" y="6350"/>
                  </a:lnTo>
                  <a:lnTo>
                    <a:pt x="143256" y="12700"/>
                  </a:lnTo>
                  <a:cubicBezTo>
                    <a:pt x="71120" y="12700"/>
                    <a:pt x="12700" y="71120"/>
                    <a:pt x="12700" y="143256"/>
                  </a:cubicBezTo>
                  <a:close/>
                </a:path>
              </a:pathLst>
            </a:custGeom>
            <a:solidFill>
              <a:srgbClr val="BDB8DF"/>
            </a:solidFill>
          </p:spPr>
        </p:sp>
      </p:grpSp>
      <p:grpSp>
        <p:nvGrpSpPr>
          <p:cNvPr id="47" name="Group 47"/>
          <p:cNvGrpSpPr/>
          <p:nvPr/>
        </p:nvGrpSpPr>
        <p:grpSpPr>
          <a:xfrm>
            <a:off x="4274789" y="8263756"/>
            <a:ext cx="366564" cy="458241"/>
            <a:chOff x="0" y="0"/>
            <a:chExt cx="488752" cy="610988"/>
          </a:xfrm>
        </p:grpSpPr>
        <p:sp>
          <p:nvSpPr>
            <p:cNvPr id="48" name="Freeform 48"/>
            <p:cNvSpPr/>
            <p:nvPr/>
          </p:nvSpPr>
          <p:spPr>
            <a:xfrm>
              <a:off x="0" y="0"/>
              <a:ext cx="488752" cy="610988"/>
            </a:xfrm>
            <a:custGeom>
              <a:avLst/>
              <a:gdLst/>
              <a:ahLst/>
              <a:cxnLst/>
              <a:rect l="l" t="t" r="r" b="b"/>
              <a:pathLst>
                <a:path w="488752" h="610988">
                  <a:moveTo>
                    <a:pt x="0" y="0"/>
                  </a:moveTo>
                  <a:lnTo>
                    <a:pt x="488752" y="0"/>
                  </a:lnTo>
                  <a:lnTo>
                    <a:pt x="488752" y="610988"/>
                  </a:lnTo>
                  <a:lnTo>
                    <a:pt x="0" y="610988"/>
                  </a:lnTo>
                  <a:close/>
                </a:path>
              </a:pathLst>
            </a:custGeom>
            <a:solidFill>
              <a:srgbClr val="000000">
                <a:alpha val="0"/>
              </a:srgbClr>
            </a:solidFill>
          </p:spPr>
        </p:sp>
        <p:sp>
          <p:nvSpPr>
            <p:cNvPr id="49" name="TextBox 49"/>
            <p:cNvSpPr txBox="1"/>
            <p:nvPr/>
          </p:nvSpPr>
          <p:spPr>
            <a:xfrm>
              <a:off x="0" y="47625"/>
              <a:ext cx="488752" cy="563363"/>
            </a:xfrm>
            <a:prstGeom prst="rect">
              <a:avLst/>
            </a:prstGeom>
          </p:spPr>
          <p:txBody>
            <a:bodyPr lIns="0" tIns="0" rIns="0" bIns="0" rtlCol="0" anchor="t"/>
            <a:lstStyle/>
            <a:p>
              <a:pPr algn="ctr">
                <a:lnSpc>
                  <a:spcPts val="2874"/>
                </a:lnSpc>
              </a:pPr>
              <a:r>
                <a:rPr lang="en-US" sz="2874" b="1">
                  <a:solidFill>
                    <a:srgbClr val="2A2742"/>
                  </a:solidFill>
                  <a:latin typeface="Arimo Bold"/>
                  <a:ea typeface="Arimo Bold"/>
                  <a:cs typeface="Arimo Bold"/>
                  <a:sym typeface="Arimo Bold"/>
                </a:rPr>
                <a:t>4</a:t>
              </a:r>
            </a:p>
          </p:txBody>
        </p:sp>
      </p:grpSp>
      <p:grpSp>
        <p:nvGrpSpPr>
          <p:cNvPr id="50" name="Group 50"/>
          <p:cNvGrpSpPr/>
          <p:nvPr/>
        </p:nvGrpSpPr>
        <p:grpSpPr>
          <a:xfrm>
            <a:off x="4976660" y="8261032"/>
            <a:ext cx="4624540" cy="396179"/>
            <a:chOff x="0" y="-19049"/>
            <a:chExt cx="6166052" cy="528239"/>
          </a:xfrm>
        </p:grpSpPr>
        <p:sp>
          <p:nvSpPr>
            <p:cNvPr id="51" name="Freeform 51"/>
            <p:cNvSpPr/>
            <p:nvPr/>
          </p:nvSpPr>
          <p:spPr>
            <a:xfrm>
              <a:off x="0" y="0"/>
              <a:ext cx="4274343" cy="509190"/>
            </a:xfrm>
            <a:custGeom>
              <a:avLst/>
              <a:gdLst/>
              <a:ahLst/>
              <a:cxnLst/>
              <a:rect l="l" t="t" r="r" b="b"/>
              <a:pathLst>
                <a:path w="4274343" h="509190">
                  <a:moveTo>
                    <a:pt x="0" y="0"/>
                  </a:moveTo>
                  <a:lnTo>
                    <a:pt x="4274343" y="0"/>
                  </a:lnTo>
                  <a:lnTo>
                    <a:pt x="4274343" y="509190"/>
                  </a:lnTo>
                  <a:lnTo>
                    <a:pt x="0" y="509190"/>
                  </a:lnTo>
                  <a:close/>
                </a:path>
              </a:pathLst>
            </a:custGeom>
            <a:solidFill>
              <a:srgbClr val="000000">
                <a:alpha val="0"/>
              </a:srgbClr>
            </a:solidFill>
          </p:spPr>
        </p:sp>
        <p:sp>
          <p:nvSpPr>
            <p:cNvPr id="52" name="TextBox 52"/>
            <p:cNvSpPr txBox="1"/>
            <p:nvPr/>
          </p:nvSpPr>
          <p:spPr>
            <a:xfrm>
              <a:off x="0" y="-19049"/>
              <a:ext cx="6166052" cy="528239"/>
            </a:xfrm>
            <a:prstGeom prst="rect">
              <a:avLst/>
            </a:prstGeom>
          </p:spPr>
          <p:txBody>
            <a:bodyPr lIns="0" tIns="0" rIns="0" bIns="0" rtlCol="0" anchor="t"/>
            <a:lstStyle/>
            <a:p>
              <a:pPr algn="l">
                <a:lnSpc>
                  <a:spcPts val="3000"/>
                </a:lnSpc>
              </a:pPr>
              <a:r>
                <a:rPr lang="en-US" sz="2499" b="1" dirty="0">
                  <a:solidFill>
                    <a:srgbClr val="2A2742"/>
                  </a:solidFill>
                  <a:latin typeface="Arimo Bold"/>
                  <a:ea typeface="Arimo Bold"/>
                  <a:cs typeface="Arimo Bold"/>
                  <a:sym typeface="Arimo Bold"/>
                </a:rPr>
                <a:t>Simulation Commands</a:t>
              </a:r>
            </a:p>
          </p:txBody>
        </p:sp>
      </p:grpSp>
      <p:grpSp>
        <p:nvGrpSpPr>
          <p:cNvPr id="53" name="Group 53"/>
          <p:cNvGrpSpPr/>
          <p:nvPr/>
        </p:nvGrpSpPr>
        <p:grpSpPr>
          <a:xfrm>
            <a:off x="4977481" y="8830419"/>
            <a:ext cx="8924776" cy="781942"/>
            <a:chOff x="0" y="0"/>
            <a:chExt cx="11899702" cy="1042590"/>
          </a:xfrm>
        </p:grpSpPr>
        <p:sp>
          <p:nvSpPr>
            <p:cNvPr id="54" name="Freeform 54"/>
            <p:cNvSpPr/>
            <p:nvPr/>
          </p:nvSpPr>
          <p:spPr>
            <a:xfrm>
              <a:off x="0" y="0"/>
              <a:ext cx="11899702" cy="1042590"/>
            </a:xfrm>
            <a:custGeom>
              <a:avLst/>
              <a:gdLst/>
              <a:ahLst/>
              <a:cxnLst/>
              <a:rect l="l" t="t" r="r" b="b"/>
              <a:pathLst>
                <a:path w="11899702" h="1042590">
                  <a:moveTo>
                    <a:pt x="0" y="0"/>
                  </a:moveTo>
                  <a:lnTo>
                    <a:pt x="11899702" y="0"/>
                  </a:lnTo>
                  <a:lnTo>
                    <a:pt x="11899702" y="1042590"/>
                  </a:lnTo>
                  <a:lnTo>
                    <a:pt x="0" y="1042590"/>
                  </a:lnTo>
                  <a:close/>
                </a:path>
              </a:pathLst>
            </a:custGeom>
            <a:solidFill>
              <a:srgbClr val="000000">
                <a:alpha val="0"/>
              </a:srgbClr>
            </a:solidFill>
          </p:spPr>
        </p:sp>
        <p:sp>
          <p:nvSpPr>
            <p:cNvPr id="55" name="TextBox 55"/>
            <p:cNvSpPr txBox="1"/>
            <p:nvPr/>
          </p:nvSpPr>
          <p:spPr>
            <a:xfrm>
              <a:off x="0" y="-47625"/>
              <a:ext cx="11899702" cy="1090215"/>
            </a:xfrm>
            <a:prstGeom prst="rect">
              <a:avLst/>
            </a:prstGeom>
          </p:spPr>
          <p:txBody>
            <a:bodyPr lIns="0" tIns="0" rIns="0" bIns="0" rtlCol="0" anchor="t"/>
            <a:lstStyle/>
            <a:p>
              <a:pPr algn="l">
                <a:lnSpc>
                  <a:spcPts val="3062"/>
                </a:lnSpc>
              </a:pPr>
              <a:r>
                <a:rPr lang="en-US" sz="2249">
                  <a:solidFill>
                    <a:srgbClr val="2A2742"/>
                  </a:solidFill>
                  <a:latin typeface="Arimo"/>
                  <a:ea typeface="Arimo"/>
                  <a:cs typeface="Arimo"/>
                  <a:sym typeface="Arimo"/>
                </a:rPr>
                <a:t>Runs power flow simulations with tight tolerance, generating CSV outputs for voltage, current, power, and losses for post-processing.</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5" name="Group 5"/>
          <p:cNvGrpSpPr/>
          <p:nvPr/>
        </p:nvGrpSpPr>
        <p:grpSpPr>
          <a:xfrm>
            <a:off x="780205" y="828229"/>
            <a:ext cx="16681947" cy="1474886"/>
            <a:chOff x="0" y="0"/>
            <a:chExt cx="22242597" cy="1966515"/>
          </a:xfrm>
        </p:grpSpPr>
        <p:sp>
          <p:nvSpPr>
            <p:cNvPr id="6" name="Freeform 6"/>
            <p:cNvSpPr/>
            <p:nvPr/>
          </p:nvSpPr>
          <p:spPr>
            <a:xfrm>
              <a:off x="0" y="0"/>
              <a:ext cx="22242597" cy="1966515"/>
            </a:xfrm>
            <a:custGeom>
              <a:avLst/>
              <a:gdLst/>
              <a:ahLst/>
              <a:cxnLst/>
              <a:rect l="l" t="t" r="r" b="b"/>
              <a:pathLst>
                <a:path w="22242597" h="1966515">
                  <a:moveTo>
                    <a:pt x="0" y="0"/>
                  </a:moveTo>
                  <a:lnTo>
                    <a:pt x="22242597" y="0"/>
                  </a:lnTo>
                  <a:lnTo>
                    <a:pt x="22242597" y="1966515"/>
                  </a:lnTo>
                  <a:lnTo>
                    <a:pt x="0" y="1966515"/>
                  </a:lnTo>
                  <a:close/>
                </a:path>
              </a:pathLst>
            </a:custGeom>
            <a:solidFill>
              <a:srgbClr val="000000">
                <a:alpha val="0"/>
              </a:srgbClr>
            </a:solidFill>
          </p:spPr>
        </p:sp>
        <p:sp>
          <p:nvSpPr>
            <p:cNvPr id="7" name="TextBox 7"/>
            <p:cNvSpPr txBox="1"/>
            <p:nvPr/>
          </p:nvSpPr>
          <p:spPr>
            <a:xfrm>
              <a:off x="0" y="0"/>
              <a:ext cx="22242597" cy="1966515"/>
            </a:xfrm>
            <a:prstGeom prst="rect">
              <a:avLst/>
            </a:prstGeom>
          </p:spPr>
          <p:txBody>
            <a:bodyPr lIns="0" tIns="0" rIns="0" bIns="0" rtlCol="0" anchor="t"/>
            <a:lstStyle/>
            <a:p>
              <a:pPr algn="ctr">
                <a:lnSpc>
                  <a:spcPts val="5749"/>
                </a:lnSpc>
              </a:pPr>
              <a:r>
                <a:rPr lang="en-US" sz="4999" b="1" dirty="0">
                  <a:solidFill>
                    <a:srgbClr val="231971"/>
                  </a:solidFill>
                  <a:latin typeface="Arimo Bold"/>
                  <a:ea typeface="Arimo Bold"/>
                  <a:cs typeface="Arimo Bold"/>
                  <a:sym typeface="Arimo Bold"/>
                </a:rPr>
                <a:t>Analysis of OpenDSS Outputs Using Python</a:t>
              </a:r>
            </a:p>
          </p:txBody>
        </p:sp>
      </p:grpSp>
      <p:grpSp>
        <p:nvGrpSpPr>
          <p:cNvPr id="8" name="Group 8"/>
          <p:cNvGrpSpPr/>
          <p:nvPr/>
        </p:nvGrpSpPr>
        <p:grpSpPr>
          <a:xfrm>
            <a:off x="7949207" y="2657029"/>
            <a:ext cx="28575" cy="6801594"/>
            <a:chOff x="0" y="0"/>
            <a:chExt cx="38100" cy="9068792"/>
          </a:xfrm>
        </p:grpSpPr>
        <p:sp>
          <p:nvSpPr>
            <p:cNvPr id="9" name="Freeform 9"/>
            <p:cNvSpPr/>
            <p:nvPr/>
          </p:nvSpPr>
          <p:spPr>
            <a:xfrm>
              <a:off x="0" y="0"/>
              <a:ext cx="38100" cy="9068816"/>
            </a:xfrm>
            <a:custGeom>
              <a:avLst/>
              <a:gdLst/>
              <a:ahLst/>
              <a:cxnLst/>
              <a:rect l="l" t="t" r="r" b="b"/>
              <a:pathLst>
                <a:path w="38100" h="9068816">
                  <a:moveTo>
                    <a:pt x="0" y="19050"/>
                  </a:moveTo>
                  <a:cubicBezTo>
                    <a:pt x="0" y="8509"/>
                    <a:pt x="8509" y="0"/>
                    <a:pt x="19050" y="0"/>
                  </a:cubicBezTo>
                  <a:cubicBezTo>
                    <a:pt x="29591" y="0"/>
                    <a:pt x="38100" y="8509"/>
                    <a:pt x="38100" y="19050"/>
                  </a:cubicBezTo>
                  <a:lnTo>
                    <a:pt x="38100" y="9049766"/>
                  </a:lnTo>
                  <a:cubicBezTo>
                    <a:pt x="38100" y="9060307"/>
                    <a:pt x="29591" y="9068816"/>
                    <a:pt x="19050" y="9068816"/>
                  </a:cubicBezTo>
                  <a:cubicBezTo>
                    <a:pt x="8509" y="9068816"/>
                    <a:pt x="0" y="9060307"/>
                    <a:pt x="0" y="9049766"/>
                  </a:cubicBezTo>
                  <a:close/>
                </a:path>
              </a:pathLst>
            </a:custGeom>
            <a:solidFill>
              <a:srgbClr val="BDB8DF"/>
            </a:solidFill>
          </p:spPr>
        </p:sp>
      </p:grpSp>
      <p:grpSp>
        <p:nvGrpSpPr>
          <p:cNvPr id="10" name="Group 10"/>
          <p:cNvGrpSpPr/>
          <p:nvPr/>
        </p:nvGrpSpPr>
        <p:grpSpPr>
          <a:xfrm>
            <a:off x="8186067" y="2908101"/>
            <a:ext cx="707826" cy="28575"/>
            <a:chOff x="0" y="0"/>
            <a:chExt cx="943768" cy="38100"/>
          </a:xfrm>
        </p:grpSpPr>
        <p:sp>
          <p:nvSpPr>
            <p:cNvPr id="11" name="Freeform 11"/>
            <p:cNvSpPr/>
            <p:nvPr/>
          </p:nvSpPr>
          <p:spPr>
            <a:xfrm>
              <a:off x="0" y="0"/>
              <a:ext cx="943737" cy="38100"/>
            </a:xfrm>
            <a:custGeom>
              <a:avLst/>
              <a:gdLst/>
              <a:ahLst/>
              <a:cxnLst/>
              <a:rect l="l" t="t" r="r" b="b"/>
              <a:pathLst>
                <a:path w="943737" h="38100">
                  <a:moveTo>
                    <a:pt x="0" y="19050"/>
                  </a:moveTo>
                  <a:cubicBezTo>
                    <a:pt x="0" y="8509"/>
                    <a:pt x="8509" y="0"/>
                    <a:pt x="19050" y="0"/>
                  </a:cubicBezTo>
                  <a:lnTo>
                    <a:pt x="924687" y="0"/>
                  </a:lnTo>
                  <a:cubicBezTo>
                    <a:pt x="935228" y="0"/>
                    <a:pt x="943737" y="8509"/>
                    <a:pt x="943737" y="19050"/>
                  </a:cubicBezTo>
                  <a:cubicBezTo>
                    <a:pt x="943737" y="29591"/>
                    <a:pt x="935228" y="38100"/>
                    <a:pt x="924687" y="38100"/>
                  </a:cubicBezTo>
                  <a:lnTo>
                    <a:pt x="19050" y="38100"/>
                  </a:lnTo>
                  <a:cubicBezTo>
                    <a:pt x="8509" y="38100"/>
                    <a:pt x="0" y="29591"/>
                    <a:pt x="0" y="19050"/>
                  </a:cubicBezTo>
                  <a:close/>
                </a:path>
              </a:pathLst>
            </a:custGeom>
            <a:solidFill>
              <a:srgbClr val="BDB8DF"/>
            </a:solidFill>
          </p:spPr>
        </p:sp>
      </p:grpSp>
      <p:grpSp>
        <p:nvGrpSpPr>
          <p:cNvPr id="12" name="Group 12"/>
          <p:cNvGrpSpPr/>
          <p:nvPr/>
        </p:nvGrpSpPr>
        <p:grpSpPr>
          <a:xfrm>
            <a:off x="7679010" y="2652266"/>
            <a:ext cx="540395" cy="540395"/>
            <a:chOff x="0" y="0"/>
            <a:chExt cx="720527" cy="720527"/>
          </a:xfrm>
        </p:grpSpPr>
        <p:sp>
          <p:nvSpPr>
            <p:cNvPr id="13" name="Freeform 13"/>
            <p:cNvSpPr/>
            <p:nvPr/>
          </p:nvSpPr>
          <p:spPr>
            <a:xfrm>
              <a:off x="6350" y="6350"/>
              <a:ext cx="707898" cy="707898"/>
            </a:xfrm>
            <a:custGeom>
              <a:avLst/>
              <a:gdLst/>
              <a:ahLst/>
              <a:cxnLst/>
              <a:rect l="l" t="t" r="r" b="b"/>
              <a:pathLst>
                <a:path w="707898" h="707898">
                  <a:moveTo>
                    <a:pt x="0" y="132207"/>
                  </a:moveTo>
                  <a:cubicBezTo>
                    <a:pt x="0" y="59182"/>
                    <a:pt x="59182" y="0"/>
                    <a:pt x="132207" y="0"/>
                  </a:cubicBezTo>
                  <a:lnTo>
                    <a:pt x="575691" y="0"/>
                  </a:lnTo>
                  <a:cubicBezTo>
                    <a:pt x="648716" y="0"/>
                    <a:pt x="707898" y="59182"/>
                    <a:pt x="707898" y="132207"/>
                  </a:cubicBezTo>
                  <a:lnTo>
                    <a:pt x="707898" y="575691"/>
                  </a:lnTo>
                  <a:cubicBezTo>
                    <a:pt x="707898" y="648716"/>
                    <a:pt x="648716" y="707898"/>
                    <a:pt x="575691" y="707898"/>
                  </a:cubicBezTo>
                  <a:lnTo>
                    <a:pt x="132207" y="707898"/>
                  </a:lnTo>
                  <a:cubicBezTo>
                    <a:pt x="59182" y="707771"/>
                    <a:pt x="0" y="648716"/>
                    <a:pt x="0" y="575691"/>
                  </a:cubicBezTo>
                  <a:close/>
                </a:path>
              </a:pathLst>
            </a:custGeom>
            <a:solidFill>
              <a:srgbClr val="E9E6FA"/>
            </a:solidFill>
          </p:spPr>
        </p:sp>
        <p:sp>
          <p:nvSpPr>
            <p:cNvPr id="14" name="Freeform 14"/>
            <p:cNvSpPr/>
            <p:nvPr/>
          </p:nvSpPr>
          <p:spPr>
            <a:xfrm>
              <a:off x="0" y="0"/>
              <a:ext cx="720598" cy="720598"/>
            </a:xfrm>
            <a:custGeom>
              <a:avLst/>
              <a:gdLst/>
              <a:ahLst/>
              <a:cxnLst/>
              <a:rect l="l" t="t" r="r" b="b"/>
              <a:pathLst>
                <a:path w="720598" h="720598">
                  <a:moveTo>
                    <a:pt x="0" y="138557"/>
                  </a:moveTo>
                  <a:cubicBezTo>
                    <a:pt x="0" y="61976"/>
                    <a:pt x="61976" y="0"/>
                    <a:pt x="138557" y="0"/>
                  </a:cubicBezTo>
                  <a:lnTo>
                    <a:pt x="582041" y="0"/>
                  </a:lnTo>
                  <a:lnTo>
                    <a:pt x="582041" y="6350"/>
                  </a:lnTo>
                  <a:lnTo>
                    <a:pt x="582041" y="0"/>
                  </a:lnTo>
                  <a:cubicBezTo>
                    <a:pt x="658495" y="0"/>
                    <a:pt x="720598" y="61976"/>
                    <a:pt x="720598" y="138557"/>
                  </a:cubicBezTo>
                  <a:lnTo>
                    <a:pt x="714248" y="138557"/>
                  </a:lnTo>
                  <a:lnTo>
                    <a:pt x="720598" y="138557"/>
                  </a:lnTo>
                  <a:lnTo>
                    <a:pt x="720598" y="582041"/>
                  </a:lnTo>
                  <a:lnTo>
                    <a:pt x="714248" y="582041"/>
                  </a:lnTo>
                  <a:lnTo>
                    <a:pt x="720598" y="582041"/>
                  </a:lnTo>
                  <a:cubicBezTo>
                    <a:pt x="720598" y="658495"/>
                    <a:pt x="658622" y="720598"/>
                    <a:pt x="582041" y="720598"/>
                  </a:cubicBezTo>
                  <a:lnTo>
                    <a:pt x="582041" y="714248"/>
                  </a:lnTo>
                  <a:lnTo>
                    <a:pt x="582041" y="720598"/>
                  </a:lnTo>
                  <a:lnTo>
                    <a:pt x="138557" y="720598"/>
                  </a:lnTo>
                  <a:lnTo>
                    <a:pt x="138557" y="714248"/>
                  </a:lnTo>
                  <a:lnTo>
                    <a:pt x="138557" y="720598"/>
                  </a:lnTo>
                  <a:cubicBezTo>
                    <a:pt x="61976" y="720471"/>
                    <a:pt x="0" y="658495"/>
                    <a:pt x="0" y="582041"/>
                  </a:cubicBezTo>
                  <a:lnTo>
                    <a:pt x="0" y="138557"/>
                  </a:lnTo>
                  <a:lnTo>
                    <a:pt x="6350" y="138557"/>
                  </a:lnTo>
                  <a:lnTo>
                    <a:pt x="0" y="138557"/>
                  </a:lnTo>
                  <a:moveTo>
                    <a:pt x="12700" y="138557"/>
                  </a:moveTo>
                  <a:lnTo>
                    <a:pt x="12700" y="582041"/>
                  </a:lnTo>
                  <a:lnTo>
                    <a:pt x="6350" y="582041"/>
                  </a:lnTo>
                  <a:lnTo>
                    <a:pt x="12700" y="582041"/>
                  </a:lnTo>
                  <a:cubicBezTo>
                    <a:pt x="12700" y="651510"/>
                    <a:pt x="68961" y="707898"/>
                    <a:pt x="138557" y="707898"/>
                  </a:cubicBezTo>
                  <a:lnTo>
                    <a:pt x="582041" y="707898"/>
                  </a:lnTo>
                  <a:cubicBezTo>
                    <a:pt x="651510" y="707898"/>
                    <a:pt x="707898" y="651637"/>
                    <a:pt x="707898" y="582041"/>
                  </a:cubicBezTo>
                  <a:lnTo>
                    <a:pt x="707898" y="138557"/>
                  </a:lnTo>
                  <a:cubicBezTo>
                    <a:pt x="707771" y="68961"/>
                    <a:pt x="651510" y="12700"/>
                    <a:pt x="582041" y="12700"/>
                  </a:cubicBezTo>
                  <a:lnTo>
                    <a:pt x="138557" y="12700"/>
                  </a:lnTo>
                  <a:lnTo>
                    <a:pt x="138557" y="6350"/>
                  </a:lnTo>
                  <a:lnTo>
                    <a:pt x="138557" y="12700"/>
                  </a:lnTo>
                  <a:cubicBezTo>
                    <a:pt x="68961" y="12700"/>
                    <a:pt x="12700" y="68961"/>
                    <a:pt x="12700" y="138557"/>
                  </a:cubicBezTo>
                  <a:close/>
                </a:path>
              </a:pathLst>
            </a:custGeom>
            <a:solidFill>
              <a:srgbClr val="BDB8DF"/>
            </a:solidFill>
          </p:spPr>
        </p:sp>
      </p:grpSp>
      <p:grpSp>
        <p:nvGrpSpPr>
          <p:cNvPr id="15" name="Group 15"/>
          <p:cNvGrpSpPr/>
          <p:nvPr/>
        </p:nvGrpSpPr>
        <p:grpSpPr>
          <a:xfrm>
            <a:off x="7772176" y="2701156"/>
            <a:ext cx="353914" cy="442466"/>
            <a:chOff x="0" y="0"/>
            <a:chExt cx="471885" cy="589955"/>
          </a:xfrm>
        </p:grpSpPr>
        <p:sp>
          <p:nvSpPr>
            <p:cNvPr id="16" name="Freeform 16"/>
            <p:cNvSpPr/>
            <p:nvPr/>
          </p:nvSpPr>
          <p:spPr>
            <a:xfrm>
              <a:off x="0" y="0"/>
              <a:ext cx="471885" cy="589955"/>
            </a:xfrm>
            <a:custGeom>
              <a:avLst/>
              <a:gdLst/>
              <a:ahLst/>
              <a:cxnLst/>
              <a:rect l="l" t="t" r="r" b="b"/>
              <a:pathLst>
                <a:path w="471885" h="589955">
                  <a:moveTo>
                    <a:pt x="0" y="0"/>
                  </a:moveTo>
                  <a:lnTo>
                    <a:pt x="471885" y="0"/>
                  </a:lnTo>
                  <a:lnTo>
                    <a:pt x="471885" y="589955"/>
                  </a:lnTo>
                  <a:lnTo>
                    <a:pt x="0" y="589955"/>
                  </a:lnTo>
                  <a:close/>
                </a:path>
              </a:pathLst>
            </a:custGeom>
            <a:solidFill>
              <a:srgbClr val="000000">
                <a:alpha val="0"/>
              </a:srgbClr>
            </a:solidFill>
          </p:spPr>
        </p:sp>
        <p:sp>
          <p:nvSpPr>
            <p:cNvPr id="17" name="TextBox 17"/>
            <p:cNvSpPr txBox="1"/>
            <p:nvPr/>
          </p:nvSpPr>
          <p:spPr>
            <a:xfrm>
              <a:off x="0" y="28575"/>
              <a:ext cx="471885" cy="561380"/>
            </a:xfrm>
            <a:prstGeom prst="rect">
              <a:avLst/>
            </a:prstGeom>
          </p:spPr>
          <p:txBody>
            <a:bodyPr lIns="0" tIns="0" rIns="0" bIns="0" rtlCol="0" anchor="t"/>
            <a:lstStyle/>
            <a:p>
              <a:pPr algn="ctr">
                <a:lnSpc>
                  <a:spcPts val="2750"/>
                </a:lnSpc>
              </a:pPr>
              <a:r>
                <a:rPr lang="en-US" sz="2750" b="1">
                  <a:solidFill>
                    <a:srgbClr val="2A2742"/>
                  </a:solidFill>
                  <a:latin typeface="Arimo Bold"/>
                  <a:ea typeface="Arimo Bold"/>
                  <a:cs typeface="Arimo Bold"/>
                  <a:sym typeface="Arimo Bold"/>
                </a:rPr>
                <a:t>1</a:t>
              </a:r>
            </a:p>
          </p:txBody>
        </p:sp>
      </p:grpSp>
      <p:grpSp>
        <p:nvGrpSpPr>
          <p:cNvPr id="18" name="Group 18"/>
          <p:cNvGrpSpPr/>
          <p:nvPr/>
        </p:nvGrpSpPr>
        <p:grpSpPr>
          <a:xfrm>
            <a:off x="9129117" y="2738140"/>
            <a:ext cx="2949774" cy="368648"/>
            <a:chOff x="0" y="0"/>
            <a:chExt cx="3933032" cy="491530"/>
          </a:xfrm>
        </p:grpSpPr>
        <p:sp>
          <p:nvSpPr>
            <p:cNvPr id="19" name="Freeform 19"/>
            <p:cNvSpPr/>
            <p:nvPr/>
          </p:nvSpPr>
          <p:spPr>
            <a:xfrm>
              <a:off x="0" y="0"/>
              <a:ext cx="3933032" cy="491530"/>
            </a:xfrm>
            <a:custGeom>
              <a:avLst/>
              <a:gdLst/>
              <a:ahLst/>
              <a:cxnLst/>
              <a:rect l="l" t="t" r="r" b="b"/>
              <a:pathLst>
                <a:path w="3933032" h="491530">
                  <a:moveTo>
                    <a:pt x="0" y="0"/>
                  </a:moveTo>
                  <a:lnTo>
                    <a:pt x="3933032" y="0"/>
                  </a:lnTo>
                  <a:lnTo>
                    <a:pt x="3933032" y="491530"/>
                  </a:lnTo>
                  <a:lnTo>
                    <a:pt x="0" y="491530"/>
                  </a:lnTo>
                  <a:close/>
                </a:path>
              </a:pathLst>
            </a:custGeom>
            <a:solidFill>
              <a:srgbClr val="000000">
                <a:alpha val="0"/>
              </a:srgbClr>
            </a:solidFill>
          </p:spPr>
        </p:sp>
        <p:sp>
          <p:nvSpPr>
            <p:cNvPr id="20" name="TextBox 20"/>
            <p:cNvSpPr txBox="1"/>
            <p:nvPr/>
          </p:nvSpPr>
          <p:spPr>
            <a:xfrm>
              <a:off x="0" y="-28575"/>
              <a:ext cx="3933032" cy="520105"/>
            </a:xfrm>
            <a:prstGeom prst="rect">
              <a:avLst/>
            </a:prstGeom>
          </p:spPr>
          <p:txBody>
            <a:bodyPr lIns="0" tIns="0" rIns="0" bIns="0" rtlCol="0" anchor="t"/>
            <a:lstStyle/>
            <a:p>
              <a:pPr algn="l">
                <a:lnSpc>
                  <a:spcPts val="2875"/>
                </a:lnSpc>
              </a:pPr>
              <a:r>
                <a:rPr lang="en-US" sz="2312" b="1">
                  <a:solidFill>
                    <a:srgbClr val="2A2742"/>
                  </a:solidFill>
                  <a:latin typeface="Arimo Bold"/>
                  <a:ea typeface="Arimo Bold"/>
                  <a:cs typeface="Arimo Bold"/>
                  <a:sym typeface="Arimo Bold"/>
                </a:rPr>
                <a:t>Voltage Analysis</a:t>
              </a:r>
            </a:p>
          </p:txBody>
        </p:sp>
      </p:grpSp>
      <p:grpSp>
        <p:nvGrpSpPr>
          <p:cNvPr id="21" name="Group 21"/>
          <p:cNvGrpSpPr/>
          <p:nvPr/>
        </p:nvGrpSpPr>
        <p:grpSpPr>
          <a:xfrm>
            <a:off x="9129117" y="3248322"/>
            <a:ext cx="8333035" cy="755154"/>
            <a:chOff x="0" y="0"/>
            <a:chExt cx="11110713" cy="1006872"/>
          </a:xfrm>
        </p:grpSpPr>
        <p:sp>
          <p:nvSpPr>
            <p:cNvPr id="22" name="Freeform 22"/>
            <p:cNvSpPr/>
            <p:nvPr/>
          </p:nvSpPr>
          <p:spPr>
            <a:xfrm>
              <a:off x="0" y="0"/>
              <a:ext cx="11110713" cy="1006872"/>
            </a:xfrm>
            <a:custGeom>
              <a:avLst/>
              <a:gdLst/>
              <a:ahLst/>
              <a:cxnLst/>
              <a:rect l="l" t="t" r="r" b="b"/>
              <a:pathLst>
                <a:path w="11110713" h="1006872">
                  <a:moveTo>
                    <a:pt x="0" y="0"/>
                  </a:moveTo>
                  <a:lnTo>
                    <a:pt x="11110713" y="0"/>
                  </a:lnTo>
                  <a:lnTo>
                    <a:pt x="11110713" y="1006872"/>
                  </a:lnTo>
                  <a:lnTo>
                    <a:pt x="0" y="1006872"/>
                  </a:lnTo>
                  <a:close/>
                </a:path>
              </a:pathLst>
            </a:custGeom>
            <a:solidFill>
              <a:srgbClr val="000000">
                <a:alpha val="0"/>
              </a:srgbClr>
            </a:solidFill>
          </p:spPr>
        </p:sp>
        <p:sp>
          <p:nvSpPr>
            <p:cNvPr id="23" name="TextBox 23"/>
            <p:cNvSpPr txBox="1"/>
            <p:nvPr/>
          </p:nvSpPr>
          <p:spPr>
            <a:xfrm>
              <a:off x="0" y="-95250"/>
              <a:ext cx="11110713" cy="1102122"/>
            </a:xfrm>
            <a:prstGeom prst="rect">
              <a:avLst/>
            </a:prstGeom>
          </p:spPr>
          <p:txBody>
            <a:bodyPr lIns="0" tIns="0" rIns="0" bIns="0" rtlCol="0" anchor="t"/>
            <a:lstStyle/>
            <a:p>
              <a:pPr algn="l">
                <a:lnSpc>
                  <a:spcPts val="2937"/>
                </a:lnSpc>
              </a:pPr>
              <a:r>
                <a:rPr lang="en-US" sz="1812">
                  <a:solidFill>
                    <a:srgbClr val="2A2742"/>
                  </a:solidFill>
                  <a:latin typeface="Arimo"/>
                  <a:ea typeface="Arimo"/>
                  <a:cs typeface="Arimo"/>
                  <a:sym typeface="Arimo"/>
                </a:rPr>
                <a:t>All buses maintain voltage close to 1.0 pu, indicating stable voltage regulation. NITK_MainBus serves as the near-ideal reference bus.</a:t>
              </a:r>
            </a:p>
          </p:txBody>
        </p:sp>
      </p:grpSp>
      <p:grpSp>
        <p:nvGrpSpPr>
          <p:cNvPr id="24" name="Group 24"/>
          <p:cNvGrpSpPr/>
          <p:nvPr/>
        </p:nvGrpSpPr>
        <p:grpSpPr>
          <a:xfrm>
            <a:off x="8186067" y="4726484"/>
            <a:ext cx="707826" cy="28575"/>
            <a:chOff x="0" y="0"/>
            <a:chExt cx="943768" cy="38100"/>
          </a:xfrm>
        </p:grpSpPr>
        <p:sp>
          <p:nvSpPr>
            <p:cNvPr id="25" name="Freeform 25"/>
            <p:cNvSpPr/>
            <p:nvPr/>
          </p:nvSpPr>
          <p:spPr>
            <a:xfrm>
              <a:off x="0" y="0"/>
              <a:ext cx="943737" cy="38100"/>
            </a:xfrm>
            <a:custGeom>
              <a:avLst/>
              <a:gdLst/>
              <a:ahLst/>
              <a:cxnLst/>
              <a:rect l="l" t="t" r="r" b="b"/>
              <a:pathLst>
                <a:path w="943737" h="38100">
                  <a:moveTo>
                    <a:pt x="0" y="19050"/>
                  </a:moveTo>
                  <a:cubicBezTo>
                    <a:pt x="0" y="8509"/>
                    <a:pt x="8509" y="0"/>
                    <a:pt x="19050" y="0"/>
                  </a:cubicBezTo>
                  <a:lnTo>
                    <a:pt x="924687" y="0"/>
                  </a:lnTo>
                  <a:cubicBezTo>
                    <a:pt x="935228" y="0"/>
                    <a:pt x="943737" y="8509"/>
                    <a:pt x="943737" y="19050"/>
                  </a:cubicBezTo>
                  <a:cubicBezTo>
                    <a:pt x="943737" y="29591"/>
                    <a:pt x="935228" y="38100"/>
                    <a:pt x="924687" y="38100"/>
                  </a:cubicBezTo>
                  <a:lnTo>
                    <a:pt x="19050" y="38100"/>
                  </a:lnTo>
                  <a:cubicBezTo>
                    <a:pt x="8509" y="38100"/>
                    <a:pt x="0" y="29591"/>
                    <a:pt x="0" y="19050"/>
                  </a:cubicBezTo>
                  <a:close/>
                </a:path>
              </a:pathLst>
            </a:custGeom>
            <a:solidFill>
              <a:srgbClr val="BDB8DF"/>
            </a:solidFill>
          </p:spPr>
        </p:sp>
      </p:grpSp>
      <p:grpSp>
        <p:nvGrpSpPr>
          <p:cNvPr id="26" name="Group 26"/>
          <p:cNvGrpSpPr/>
          <p:nvPr/>
        </p:nvGrpSpPr>
        <p:grpSpPr>
          <a:xfrm>
            <a:off x="7679010" y="4470647"/>
            <a:ext cx="540395" cy="540395"/>
            <a:chOff x="0" y="0"/>
            <a:chExt cx="720527" cy="720527"/>
          </a:xfrm>
        </p:grpSpPr>
        <p:sp>
          <p:nvSpPr>
            <p:cNvPr id="27" name="Freeform 27"/>
            <p:cNvSpPr/>
            <p:nvPr/>
          </p:nvSpPr>
          <p:spPr>
            <a:xfrm>
              <a:off x="6350" y="6350"/>
              <a:ext cx="707898" cy="707898"/>
            </a:xfrm>
            <a:custGeom>
              <a:avLst/>
              <a:gdLst/>
              <a:ahLst/>
              <a:cxnLst/>
              <a:rect l="l" t="t" r="r" b="b"/>
              <a:pathLst>
                <a:path w="707898" h="707898">
                  <a:moveTo>
                    <a:pt x="0" y="132207"/>
                  </a:moveTo>
                  <a:cubicBezTo>
                    <a:pt x="0" y="59182"/>
                    <a:pt x="59182" y="0"/>
                    <a:pt x="132207" y="0"/>
                  </a:cubicBezTo>
                  <a:lnTo>
                    <a:pt x="575691" y="0"/>
                  </a:lnTo>
                  <a:cubicBezTo>
                    <a:pt x="648716" y="0"/>
                    <a:pt x="707898" y="59182"/>
                    <a:pt x="707898" y="132207"/>
                  </a:cubicBezTo>
                  <a:lnTo>
                    <a:pt x="707898" y="575691"/>
                  </a:lnTo>
                  <a:cubicBezTo>
                    <a:pt x="707898" y="648716"/>
                    <a:pt x="648716" y="707898"/>
                    <a:pt x="575691" y="707898"/>
                  </a:cubicBezTo>
                  <a:lnTo>
                    <a:pt x="132207" y="707898"/>
                  </a:lnTo>
                  <a:cubicBezTo>
                    <a:pt x="59182" y="707771"/>
                    <a:pt x="0" y="648716"/>
                    <a:pt x="0" y="575691"/>
                  </a:cubicBezTo>
                  <a:close/>
                </a:path>
              </a:pathLst>
            </a:custGeom>
            <a:solidFill>
              <a:srgbClr val="E9E6FA"/>
            </a:solidFill>
          </p:spPr>
        </p:sp>
        <p:sp>
          <p:nvSpPr>
            <p:cNvPr id="28" name="Freeform 28"/>
            <p:cNvSpPr/>
            <p:nvPr/>
          </p:nvSpPr>
          <p:spPr>
            <a:xfrm>
              <a:off x="0" y="0"/>
              <a:ext cx="720598" cy="720598"/>
            </a:xfrm>
            <a:custGeom>
              <a:avLst/>
              <a:gdLst/>
              <a:ahLst/>
              <a:cxnLst/>
              <a:rect l="l" t="t" r="r" b="b"/>
              <a:pathLst>
                <a:path w="720598" h="720598">
                  <a:moveTo>
                    <a:pt x="0" y="138557"/>
                  </a:moveTo>
                  <a:cubicBezTo>
                    <a:pt x="0" y="61976"/>
                    <a:pt x="61976" y="0"/>
                    <a:pt x="138557" y="0"/>
                  </a:cubicBezTo>
                  <a:lnTo>
                    <a:pt x="582041" y="0"/>
                  </a:lnTo>
                  <a:lnTo>
                    <a:pt x="582041" y="6350"/>
                  </a:lnTo>
                  <a:lnTo>
                    <a:pt x="582041" y="0"/>
                  </a:lnTo>
                  <a:cubicBezTo>
                    <a:pt x="658495" y="0"/>
                    <a:pt x="720598" y="61976"/>
                    <a:pt x="720598" y="138557"/>
                  </a:cubicBezTo>
                  <a:lnTo>
                    <a:pt x="714248" y="138557"/>
                  </a:lnTo>
                  <a:lnTo>
                    <a:pt x="720598" y="138557"/>
                  </a:lnTo>
                  <a:lnTo>
                    <a:pt x="720598" y="582041"/>
                  </a:lnTo>
                  <a:lnTo>
                    <a:pt x="714248" y="582041"/>
                  </a:lnTo>
                  <a:lnTo>
                    <a:pt x="720598" y="582041"/>
                  </a:lnTo>
                  <a:cubicBezTo>
                    <a:pt x="720598" y="658495"/>
                    <a:pt x="658622" y="720598"/>
                    <a:pt x="582041" y="720598"/>
                  </a:cubicBezTo>
                  <a:lnTo>
                    <a:pt x="582041" y="714248"/>
                  </a:lnTo>
                  <a:lnTo>
                    <a:pt x="582041" y="720598"/>
                  </a:lnTo>
                  <a:lnTo>
                    <a:pt x="138557" y="720598"/>
                  </a:lnTo>
                  <a:lnTo>
                    <a:pt x="138557" y="714248"/>
                  </a:lnTo>
                  <a:lnTo>
                    <a:pt x="138557" y="720598"/>
                  </a:lnTo>
                  <a:cubicBezTo>
                    <a:pt x="61976" y="720471"/>
                    <a:pt x="0" y="658495"/>
                    <a:pt x="0" y="582041"/>
                  </a:cubicBezTo>
                  <a:lnTo>
                    <a:pt x="0" y="138557"/>
                  </a:lnTo>
                  <a:lnTo>
                    <a:pt x="6350" y="138557"/>
                  </a:lnTo>
                  <a:lnTo>
                    <a:pt x="0" y="138557"/>
                  </a:lnTo>
                  <a:moveTo>
                    <a:pt x="12700" y="138557"/>
                  </a:moveTo>
                  <a:lnTo>
                    <a:pt x="12700" y="582041"/>
                  </a:lnTo>
                  <a:lnTo>
                    <a:pt x="6350" y="582041"/>
                  </a:lnTo>
                  <a:lnTo>
                    <a:pt x="12700" y="582041"/>
                  </a:lnTo>
                  <a:cubicBezTo>
                    <a:pt x="12700" y="651510"/>
                    <a:pt x="68961" y="707898"/>
                    <a:pt x="138557" y="707898"/>
                  </a:cubicBezTo>
                  <a:lnTo>
                    <a:pt x="582041" y="707898"/>
                  </a:lnTo>
                  <a:cubicBezTo>
                    <a:pt x="651510" y="707898"/>
                    <a:pt x="707898" y="651637"/>
                    <a:pt x="707898" y="582041"/>
                  </a:cubicBezTo>
                  <a:lnTo>
                    <a:pt x="707898" y="138557"/>
                  </a:lnTo>
                  <a:cubicBezTo>
                    <a:pt x="707771" y="68961"/>
                    <a:pt x="651510" y="12700"/>
                    <a:pt x="582041" y="12700"/>
                  </a:cubicBezTo>
                  <a:lnTo>
                    <a:pt x="138557" y="12700"/>
                  </a:lnTo>
                  <a:lnTo>
                    <a:pt x="138557" y="6350"/>
                  </a:lnTo>
                  <a:lnTo>
                    <a:pt x="138557" y="12700"/>
                  </a:lnTo>
                  <a:cubicBezTo>
                    <a:pt x="68961" y="12700"/>
                    <a:pt x="12700" y="68961"/>
                    <a:pt x="12700" y="138557"/>
                  </a:cubicBezTo>
                  <a:close/>
                </a:path>
              </a:pathLst>
            </a:custGeom>
            <a:solidFill>
              <a:srgbClr val="BDB8DF"/>
            </a:solidFill>
          </p:spPr>
        </p:sp>
      </p:grpSp>
      <p:grpSp>
        <p:nvGrpSpPr>
          <p:cNvPr id="29" name="Group 29"/>
          <p:cNvGrpSpPr/>
          <p:nvPr/>
        </p:nvGrpSpPr>
        <p:grpSpPr>
          <a:xfrm>
            <a:off x="7772176" y="4519538"/>
            <a:ext cx="353914" cy="442466"/>
            <a:chOff x="0" y="0"/>
            <a:chExt cx="471885" cy="589955"/>
          </a:xfrm>
        </p:grpSpPr>
        <p:sp>
          <p:nvSpPr>
            <p:cNvPr id="30" name="Freeform 30"/>
            <p:cNvSpPr/>
            <p:nvPr/>
          </p:nvSpPr>
          <p:spPr>
            <a:xfrm>
              <a:off x="0" y="0"/>
              <a:ext cx="471885" cy="589955"/>
            </a:xfrm>
            <a:custGeom>
              <a:avLst/>
              <a:gdLst/>
              <a:ahLst/>
              <a:cxnLst/>
              <a:rect l="l" t="t" r="r" b="b"/>
              <a:pathLst>
                <a:path w="471885" h="589955">
                  <a:moveTo>
                    <a:pt x="0" y="0"/>
                  </a:moveTo>
                  <a:lnTo>
                    <a:pt x="471885" y="0"/>
                  </a:lnTo>
                  <a:lnTo>
                    <a:pt x="471885" y="589955"/>
                  </a:lnTo>
                  <a:lnTo>
                    <a:pt x="0" y="589955"/>
                  </a:lnTo>
                  <a:close/>
                </a:path>
              </a:pathLst>
            </a:custGeom>
            <a:solidFill>
              <a:srgbClr val="000000">
                <a:alpha val="0"/>
              </a:srgbClr>
            </a:solidFill>
          </p:spPr>
        </p:sp>
        <p:sp>
          <p:nvSpPr>
            <p:cNvPr id="31" name="TextBox 31"/>
            <p:cNvSpPr txBox="1"/>
            <p:nvPr/>
          </p:nvSpPr>
          <p:spPr>
            <a:xfrm>
              <a:off x="0" y="28575"/>
              <a:ext cx="471885" cy="561380"/>
            </a:xfrm>
            <a:prstGeom prst="rect">
              <a:avLst/>
            </a:prstGeom>
          </p:spPr>
          <p:txBody>
            <a:bodyPr lIns="0" tIns="0" rIns="0" bIns="0" rtlCol="0" anchor="t"/>
            <a:lstStyle/>
            <a:p>
              <a:pPr algn="ctr">
                <a:lnSpc>
                  <a:spcPts val="2750"/>
                </a:lnSpc>
              </a:pPr>
              <a:r>
                <a:rPr lang="en-US" sz="2750" b="1">
                  <a:solidFill>
                    <a:srgbClr val="2A2742"/>
                  </a:solidFill>
                  <a:latin typeface="Arimo Bold"/>
                  <a:ea typeface="Arimo Bold"/>
                  <a:cs typeface="Arimo Bold"/>
                  <a:sym typeface="Arimo Bold"/>
                </a:rPr>
                <a:t>2</a:t>
              </a:r>
            </a:p>
          </p:txBody>
        </p:sp>
      </p:grpSp>
      <p:grpSp>
        <p:nvGrpSpPr>
          <p:cNvPr id="32" name="Group 32"/>
          <p:cNvGrpSpPr/>
          <p:nvPr/>
        </p:nvGrpSpPr>
        <p:grpSpPr>
          <a:xfrm>
            <a:off x="9129117" y="4556522"/>
            <a:ext cx="2949774" cy="368647"/>
            <a:chOff x="0" y="0"/>
            <a:chExt cx="3933032" cy="491530"/>
          </a:xfrm>
        </p:grpSpPr>
        <p:sp>
          <p:nvSpPr>
            <p:cNvPr id="33" name="Freeform 33"/>
            <p:cNvSpPr/>
            <p:nvPr/>
          </p:nvSpPr>
          <p:spPr>
            <a:xfrm>
              <a:off x="0" y="0"/>
              <a:ext cx="3933032" cy="491530"/>
            </a:xfrm>
            <a:custGeom>
              <a:avLst/>
              <a:gdLst/>
              <a:ahLst/>
              <a:cxnLst/>
              <a:rect l="l" t="t" r="r" b="b"/>
              <a:pathLst>
                <a:path w="3933032" h="491530">
                  <a:moveTo>
                    <a:pt x="0" y="0"/>
                  </a:moveTo>
                  <a:lnTo>
                    <a:pt x="3933032" y="0"/>
                  </a:lnTo>
                  <a:lnTo>
                    <a:pt x="3933032" y="491530"/>
                  </a:lnTo>
                  <a:lnTo>
                    <a:pt x="0" y="491530"/>
                  </a:lnTo>
                  <a:close/>
                </a:path>
              </a:pathLst>
            </a:custGeom>
            <a:solidFill>
              <a:srgbClr val="000000">
                <a:alpha val="0"/>
              </a:srgbClr>
            </a:solidFill>
          </p:spPr>
        </p:sp>
        <p:sp>
          <p:nvSpPr>
            <p:cNvPr id="34" name="TextBox 34"/>
            <p:cNvSpPr txBox="1"/>
            <p:nvPr/>
          </p:nvSpPr>
          <p:spPr>
            <a:xfrm>
              <a:off x="0" y="-28575"/>
              <a:ext cx="3933032" cy="520105"/>
            </a:xfrm>
            <a:prstGeom prst="rect">
              <a:avLst/>
            </a:prstGeom>
          </p:spPr>
          <p:txBody>
            <a:bodyPr lIns="0" tIns="0" rIns="0" bIns="0" rtlCol="0" anchor="t"/>
            <a:lstStyle/>
            <a:p>
              <a:pPr algn="l">
                <a:lnSpc>
                  <a:spcPts val="2875"/>
                </a:lnSpc>
              </a:pPr>
              <a:r>
                <a:rPr lang="en-US" sz="2312" b="1">
                  <a:solidFill>
                    <a:srgbClr val="2A2742"/>
                  </a:solidFill>
                  <a:latin typeface="Arimo Bold"/>
                  <a:ea typeface="Arimo Bold"/>
                  <a:cs typeface="Arimo Bold"/>
                  <a:sym typeface="Arimo Bold"/>
                </a:rPr>
                <a:t>Current Distribution</a:t>
              </a:r>
            </a:p>
          </p:txBody>
        </p:sp>
      </p:grpSp>
      <p:grpSp>
        <p:nvGrpSpPr>
          <p:cNvPr id="35" name="Group 35"/>
          <p:cNvGrpSpPr/>
          <p:nvPr/>
        </p:nvGrpSpPr>
        <p:grpSpPr>
          <a:xfrm>
            <a:off x="9129117" y="5066705"/>
            <a:ext cx="8333035" cy="755154"/>
            <a:chOff x="0" y="0"/>
            <a:chExt cx="11110713" cy="1006872"/>
          </a:xfrm>
        </p:grpSpPr>
        <p:sp>
          <p:nvSpPr>
            <p:cNvPr id="36" name="Freeform 36"/>
            <p:cNvSpPr/>
            <p:nvPr/>
          </p:nvSpPr>
          <p:spPr>
            <a:xfrm>
              <a:off x="0" y="0"/>
              <a:ext cx="11110713" cy="1006872"/>
            </a:xfrm>
            <a:custGeom>
              <a:avLst/>
              <a:gdLst/>
              <a:ahLst/>
              <a:cxnLst/>
              <a:rect l="l" t="t" r="r" b="b"/>
              <a:pathLst>
                <a:path w="11110713" h="1006872">
                  <a:moveTo>
                    <a:pt x="0" y="0"/>
                  </a:moveTo>
                  <a:lnTo>
                    <a:pt x="11110713" y="0"/>
                  </a:lnTo>
                  <a:lnTo>
                    <a:pt x="11110713" y="1006872"/>
                  </a:lnTo>
                  <a:lnTo>
                    <a:pt x="0" y="1006872"/>
                  </a:lnTo>
                  <a:close/>
                </a:path>
              </a:pathLst>
            </a:custGeom>
            <a:solidFill>
              <a:srgbClr val="000000">
                <a:alpha val="0"/>
              </a:srgbClr>
            </a:solidFill>
          </p:spPr>
        </p:sp>
        <p:sp>
          <p:nvSpPr>
            <p:cNvPr id="37" name="TextBox 37"/>
            <p:cNvSpPr txBox="1"/>
            <p:nvPr/>
          </p:nvSpPr>
          <p:spPr>
            <a:xfrm>
              <a:off x="0" y="-95250"/>
              <a:ext cx="11110713" cy="1102122"/>
            </a:xfrm>
            <a:prstGeom prst="rect">
              <a:avLst/>
            </a:prstGeom>
          </p:spPr>
          <p:txBody>
            <a:bodyPr lIns="0" tIns="0" rIns="0" bIns="0" rtlCol="0" anchor="t"/>
            <a:lstStyle/>
            <a:p>
              <a:pPr algn="l">
                <a:lnSpc>
                  <a:spcPts val="2937"/>
                </a:lnSpc>
              </a:pPr>
              <a:r>
                <a:rPr lang="en-US" sz="1812">
                  <a:solidFill>
                    <a:srgbClr val="2A2742"/>
                  </a:solidFill>
                  <a:latin typeface="Arimo"/>
                  <a:ea typeface="Arimo"/>
                  <a:cs typeface="Arimo"/>
                  <a:sym typeface="Arimo"/>
                </a:rPr>
                <a:t>Currents increase progressively through line segments, peaking at SUB4 to Main (106.99A). Hostel2, Lab1, and Hostel1 are the highest consumers.</a:t>
              </a:r>
            </a:p>
          </p:txBody>
        </p:sp>
      </p:grpSp>
      <p:grpSp>
        <p:nvGrpSpPr>
          <p:cNvPr id="38" name="Group 38"/>
          <p:cNvGrpSpPr/>
          <p:nvPr/>
        </p:nvGrpSpPr>
        <p:grpSpPr>
          <a:xfrm>
            <a:off x="8186067" y="6544865"/>
            <a:ext cx="707826" cy="28575"/>
            <a:chOff x="0" y="0"/>
            <a:chExt cx="943768" cy="38100"/>
          </a:xfrm>
        </p:grpSpPr>
        <p:sp>
          <p:nvSpPr>
            <p:cNvPr id="39" name="Freeform 39"/>
            <p:cNvSpPr/>
            <p:nvPr/>
          </p:nvSpPr>
          <p:spPr>
            <a:xfrm>
              <a:off x="0" y="0"/>
              <a:ext cx="943737" cy="38100"/>
            </a:xfrm>
            <a:custGeom>
              <a:avLst/>
              <a:gdLst/>
              <a:ahLst/>
              <a:cxnLst/>
              <a:rect l="l" t="t" r="r" b="b"/>
              <a:pathLst>
                <a:path w="943737" h="38100">
                  <a:moveTo>
                    <a:pt x="0" y="19050"/>
                  </a:moveTo>
                  <a:cubicBezTo>
                    <a:pt x="0" y="8509"/>
                    <a:pt x="8509" y="0"/>
                    <a:pt x="19050" y="0"/>
                  </a:cubicBezTo>
                  <a:lnTo>
                    <a:pt x="924687" y="0"/>
                  </a:lnTo>
                  <a:cubicBezTo>
                    <a:pt x="935228" y="0"/>
                    <a:pt x="943737" y="8509"/>
                    <a:pt x="943737" y="19050"/>
                  </a:cubicBezTo>
                  <a:cubicBezTo>
                    <a:pt x="943737" y="29591"/>
                    <a:pt x="935228" y="38100"/>
                    <a:pt x="924687" y="38100"/>
                  </a:cubicBezTo>
                  <a:lnTo>
                    <a:pt x="19050" y="38100"/>
                  </a:lnTo>
                  <a:cubicBezTo>
                    <a:pt x="8509" y="38100"/>
                    <a:pt x="0" y="29591"/>
                    <a:pt x="0" y="19050"/>
                  </a:cubicBezTo>
                  <a:close/>
                </a:path>
              </a:pathLst>
            </a:custGeom>
            <a:solidFill>
              <a:srgbClr val="BDB8DF"/>
            </a:solidFill>
          </p:spPr>
        </p:sp>
      </p:grpSp>
      <p:grpSp>
        <p:nvGrpSpPr>
          <p:cNvPr id="40" name="Group 40"/>
          <p:cNvGrpSpPr/>
          <p:nvPr/>
        </p:nvGrpSpPr>
        <p:grpSpPr>
          <a:xfrm>
            <a:off x="7679010" y="6289030"/>
            <a:ext cx="540395" cy="540395"/>
            <a:chOff x="0" y="0"/>
            <a:chExt cx="720527" cy="720527"/>
          </a:xfrm>
        </p:grpSpPr>
        <p:sp>
          <p:nvSpPr>
            <p:cNvPr id="41" name="Freeform 41"/>
            <p:cNvSpPr/>
            <p:nvPr/>
          </p:nvSpPr>
          <p:spPr>
            <a:xfrm>
              <a:off x="6350" y="6350"/>
              <a:ext cx="707898" cy="707898"/>
            </a:xfrm>
            <a:custGeom>
              <a:avLst/>
              <a:gdLst/>
              <a:ahLst/>
              <a:cxnLst/>
              <a:rect l="l" t="t" r="r" b="b"/>
              <a:pathLst>
                <a:path w="707898" h="707898">
                  <a:moveTo>
                    <a:pt x="0" y="132207"/>
                  </a:moveTo>
                  <a:cubicBezTo>
                    <a:pt x="0" y="59182"/>
                    <a:pt x="59182" y="0"/>
                    <a:pt x="132207" y="0"/>
                  </a:cubicBezTo>
                  <a:lnTo>
                    <a:pt x="575691" y="0"/>
                  </a:lnTo>
                  <a:cubicBezTo>
                    <a:pt x="648716" y="0"/>
                    <a:pt x="707898" y="59182"/>
                    <a:pt x="707898" y="132207"/>
                  </a:cubicBezTo>
                  <a:lnTo>
                    <a:pt x="707898" y="575691"/>
                  </a:lnTo>
                  <a:cubicBezTo>
                    <a:pt x="707898" y="648716"/>
                    <a:pt x="648716" y="707898"/>
                    <a:pt x="575691" y="707898"/>
                  </a:cubicBezTo>
                  <a:lnTo>
                    <a:pt x="132207" y="707898"/>
                  </a:lnTo>
                  <a:cubicBezTo>
                    <a:pt x="59182" y="707771"/>
                    <a:pt x="0" y="648716"/>
                    <a:pt x="0" y="575691"/>
                  </a:cubicBezTo>
                  <a:close/>
                </a:path>
              </a:pathLst>
            </a:custGeom>
            <a:solidFill>
              <a:srgbClr val="E9E6FA"/>
            </a:solidFill>
          </p:spPr>
        </p:sp>
        <p:sp>
          <p:nvSpPr>
            <p:cNvPr id="42" name="Freeform 42"/>
            <p:cNvSpPr/>
            <p:nvPr/>
          </p:nvSpPr>
          <p:spPr>
            <a:xfrm>
              <a:off x="0" y="0"/>
              <a:ext cx="720598" cy="720598"/>
            </a:xfrm>
            <a:custGeom>
              <a:avLst/>
              <a:gdLst/>
              <a:ahLst/>
              <a:cxnLst/>
              <a:rect l="l" t="t" r="r" b="b"/>
              <a:pathLst>
                <a:path w="720598" h="720598">
                  <a:moveTo>
                    <a:pt x="0" y="138557"/>
                  </a:moveTo>
                  <a:cubicBezTo>
                    <a:pt x="0" y="61976"/>
                    <a:pt x="61976" y="0"/>
                    <a:pt x="138557" y="0"/>
                  </a:cubicBezTo>
                  <a:lnTo>
                    <a:pt x="582041" y="0"/>
                  </a:lnTo>
                  <a:lnTo>
                    <a:pt x="582041" y="6350"/>
                  </a:lnTo>
                  <a:lnTo>
                    <a:pt x="582041" y="0"/>
                  </a:lnTo>
                  <a:cubicBezTo>
                    <a:pt x="658495" y="0"/>
                    <a:pt x="720598" y="61976"/>
                    <a:pt x="720598" y="138557"/>
                  </a:cubicBezTo>
                  <a:lnTo>
                    <a:pt x="714248" y="138557"/>
                  </a:lnTo>
                  <a:lnTo>
                    <a:pt x="720598" y="138557"/>
                  </a:lnTo>
                  <a:lnTo>
                    <a:pt x="720598" y="582041"/>
                  </a:lnTo>
                  <a:lnTo>
                    <a:pt x="714248" y="582041"/>
                  </a:lnTo>
                  <a:lnTo>
                    <a:pt x="720598" y="582041"/>
                  </a:lnTo>
                  <a:cubicBezTo>
                    <a:pt x="720598" y="658495"/>
                    <a:pt x="658622" y="720598"/>
                    <a:pt x="582041" y="720598"/>
                  </a:cubicBezTo>
                  <a:lnTo>
                    <a:pt x="582041" y="714248"/>
                  </a:lnTo>
                  <a:lnTo>
                    <a:pt x="582041" y="720598"/>
                  </a:lnTo>
                  <a:lnTo>
                    <a:pt x="138557" y="720598"/>
                  </a:lnTo>
                  <a:lnTo>
                    <a:pt x="138557" y="714248"/>
                  </a:lnTo>
                  <a:lnTo>
                    <a:pt x="138557" y="720598"/>
                  </a:lnTo>
                  <a:cubicBezTo>
                    <a:pt x="61976" y="720471"/>
                    <a:pt x="0" y="658495"/>
                    <a:pt x="0" y="582041"/>
                  </a:cubicBezTo>
                  <a:lnTo>
                    <a:pt x="0" y="138557"/>
                  </a:lnTo>
                  <a:lnTo>
                    <a:pt x="6350" y="138557"/>
                  </a:lnTo>
                  <a:lnTo>
                    <a:pt x="0" y="138557"/>
                  </a:lnTo>
                  <a:moveTo>
                    <a:pt x="12700" y="138557"/>
                  </a:moveTo>
                  <a:lnTo>
                    <a:pt x="12700" y="582041"/>
                  </a:lnTo>
                  <a:lnTo>
                    <a:pt x="6350" y="582041"/>
                  </a:lnTo>
                  <a:lnTo>
                    <a:pt x="12700" y="582041"/>
                  </a:lnTo>
                  <a:cubicBezTo>
                    <a:pt x="12700" y="651510"/>
                    <a:pt x="68961" y="707898"/>
                    <a:pt x="138557" y="707898"/>
                  </a:cubicBezTo>
                  <a:lnTo>
                    <a:pt x="582041" y="707898"/>
                  </a:lnTo>
                  <a:cubicBezTo>
                    <a:pt x="651510" y="707898"/>
                    <a:pt x="707898" y="651637"/>
                    <a:pt x="707898" y="582041"/>
                  </a:cubicBezTo>
                  <a:lnTo>
                    <a:pt x="707898" y="138557"/>
                  </a:lnTo>
                  <a:cubicBezTo>
                    <a:pt x="707771" y="68961"/>
                    <a:pt x="651510" y="12700"/>
                    <a:pt x="582041" y="12700"/>
                  </a:cubicBezTo>
                  <a:lnTo>
                    <a:pt x="138557" y="12700"/>
                  </a:lnTo>
                  <a:lnTo>
                    <a:pt x="138557" y="6350"/>
                  </a:lnTo>
                  <a:lnTo>
                    <a:pt x="138557" y="12700"/>
                  </a:lnTo>
                  <a:cubicBezTo>
                    <a:pt x="68961" y="12700"/>
                    <a:pt x="12700" y="68961"/>
                    <a:pt x="12700" y="138557"/>
                  </a:cubicBezTo>
                  <a:close/>
                </a:path>
              </a:pathLst>
            </a:custGeom>
            <a:solidFill>
              <a:srgbClr val="BDB8DF"/>
            </a:solidFill>
          </p:spPr>
        </p:sp>
      </p:grpSp>
      <p:grpSp>
        <p:nvGrpSpPr>
          <p:cNvPr id="43" name="Group 43"/>
          <p:cNvGrpSpPr/>
          <p:nvPr/>
        </p:nvGrpSpPr>
        <p:grpSpPr>
          <a:xfrm>
            <a:off x="7772176" y="6337920"/>
            <a:ext cx="353914" cy="442466"/>
            <a:chOff x="0" y="0"/>
            <a:chExt cx="471885" cy="589955"/>
          </a:xfrm>
        </p:grpSpPr>
        <p:sp>
          <p:nvSpPr>
            <p:cNvPr id="44" name="Freeform 44"/>
            <p:cNvSpPr/>
            <p:nvPr/>
          </p:nvSpPr>
          <p:spPr>
            <a:xfrm>
              <a:off x="0" y="0"/>
              <a:ext cx="471885" cy="589955"/>
            </a:xfrm>
            <a:custGeom>
              <a:avLst/>
              <a:gdLst/>
              <a:ahLst/>
              <a:cxnLst/>
              <a:rect l="l" t="t" r="r" b="b"/>
              <a:pathLst>
                <a:path w="471885" h="589955">
                  <a:moveTo>
                    <a:pt x="0" y="0"/>
                  </a:moveTo>
                  <a:lnTo>
                    <a:pt x="471885" y="0"/>
                  </a:lnTo>
                  <a:lnTo>
                    <a:pt x="471885" y="589955"/>
                  </a:lnTo>
                  <a:lnTo>
                    <a:pt x="0" y="589955"/>
                  </a:lnTo>
                  <a:close/>
                </a:path>
              </a:pathLst>
            </a:custGeom>
            <a:solidFill>
              <a:srgbClr val="000000">
                <a:alpha val="0"/>
              </a:srgbClr>
            </a:solidFill>
          </p:spPr>
        </p:sp>
        <p:sp>
          <p:nvSpPr>
            <p:cNvPr id="45" name="TextBox 45"/>
            <p:cNvSpPr txBox="1"/>
            <p:nvPr/>
          </p:nvSpPr>
          <p:spPr>
            <a:xfrm>
              <a:off x="0" y="28575"/>
              <a:ext cx="471885" cy="561380"/>
            </a:xfrm>
            <a:prstGeom prst="rect">
              <a:avLst/>
            </a:prstGeom>
          </p:spPr>
          <p:txBody>
            <a:bodyPr lIns="0" tIns="0" rIns="0" bIns="0" rtlCol="0" anchor="t"/>
            <a:lstStyle/>
            <a:p>
              <a:pPr algn="ctr">
                <a:lnSpc>
                  <a:spcPts val="2750"/>
                </a:lnSpc>
              </a:pPr>
              <a:r>
                <a:rPr lang="en-US" sz="2750" b="1">
                  <a:solidFill>
                    <a:srgbClr val="2A2742"/>
                  </a:solidFill>
                  <a:latin typeface="Arimo Bold"/>
                  <a:ea typeface="Arimo Bold"/>
                  <a:cs typeface="Arimo Bold"/>
                  <a:sym typeface="Arimo Bold"/>
                </a:rPr>
                <a:t>3</a:t>
              </a:r>
            </a:p>
          </p:txBody>
        </p:sp>
      </p:grpSp>
      <p:grpSp>
        <p:nvGrpSpPr>
          <p:cNvPr id="46" name="Group 46"/>
          <p:cNvGrpSpPr/>
          <p:nvPr/>
        </p:nvGrpSpPr>
        <p:grpSpPr>
          <a:xfrm>
            <a:off x="9129117" y="6374904"/>
            <a:ext cx="2949774" cy="368648"/>
            <a:chOff x="0" y="0"/>
            <a:chExt cx="3933032" cy="491530"/>
          </a:xfrm>
        </p:grpSpPr>
        <p:sp>
          <p:nvSpPr>
            <p:cNvPr id="47" name="Freeform 47"/>
            <p:cNvSpPr/>
            <p:nvPr/>
          </p:nvSpPr>
          <p:spPr>
            <a:xfrm>
              <a:off x="0" y="0"/>
              <a:ext cx="3933032" cy="491530"/>
            </a:xfrm>
            <a:custGeom>
              <a:avLst/>
              <a:gdLst/>
              <a:ahLst/>
              <a:cxnLst/>
              <a:rect l="l" t="t" r="r" b="b"/>
              <a:pathLst>
                <a:path w="3933032" h="491530">
                  <a:moveTo>
                    <a:pt x="0" y="0"/>
                  </a:moveTo>
                  <a:lnTo>
                    <a:pt x="3933032" y="0"/>
                  </a:lnTo>
                  <a:lnTo>
                    <a:pt x="3933032" y="491530"/>
                  </a:lnTo>
                  <a:lnTo>
                    <a:pt x="0" y="491530"/>
                  </a:lnTo>
                  <a:close/>
                </a:path>
              </a:pathLst>
            </a:custGeom>
            <a:solidFill>
              <a:srgbClr val="000000">
                <a:alpha val="0"/>
              </a:srgbClr>
            </a:solidFill>
          </p:spPr>
        </p:sp>
        <p:sp>
          <p:nvSpPr>
            <p:cNvPr id="48" name="TextBox 48"/>
            <p:cNvSpPr txBox="1"/>
            <p:nvPr/>
          </p:nvSpPr>
          <p:spPr>
            <a:xfrm>
              <a:off x="0" y="-28575"/>
              <a:ext cx="3933032" cy="520105"/>
            </a:xfrm>
            <a:prstGeom prst="rect">
              <a:avLst/>
            </a:prstGeom>
          </p:spPr>
          <p:txBody>
            <a:bodyPr lIns="0" tIns="0" rIns="0" bIns="0" rtlCol="0" anchor="t"/>
            <a:lstStyle/>
            <a:p>
              <a:pPr algn="l">
                <a:lnSpc>
                  <a:spcPts val="2875"/>
                </a:lnSpc>
              </a:pPr>
              <a:r>
                <a:rPr lang="en-US" sz="2312" b="1">
                  <a:solidFill>
                    <a:srgbClr val="2A2742"/>
                  </a:solidFill>
                  <a:latin typeface="Arimo Bold"/>
                  <a:ea typeface="Arimo Bold"/>
                  <a:cs typeface="Arimo Bold"/>
                  <a:sym typeface="Arimo Bold"/>
                </a:rPr>
                <a:t>Power Flow</a:t>
              </a:r>
            </a:p>
          </p:txBody>
        </p:sp>
      </p:grpSp>
      <p:grpSp>
        <p:nvGrpSpPr>
          <p:cNvPr id="49" name="Group 49"/>
          <p:cNvGrpSpPr/>
          <p:nvPr/>
        </p:nvGrpSpPr>
        <p:grpSpPr>
          <a:xfrm>
            <a:off x="9129117" y="6885086"/>
            <a:ext cx="8333035" cy="755154"/>
            <a:chOff x="0" y="0"/>
            <a:chExt cx="11110713" cy="1006872"/>
          </a:xfrm>
        </p:grpSpPr>
        <p:sp>
          <p:nvSpPr>
            <p:cNvPr id="50" name="Freeform 50"/>
            <p:cNvSpPr/>
            <p:nvPr/>
          </p:nvSpPr>
          <p:spPr>
            <a:xfrm>
              <a:off x="0" y="0"/>
              <a:ext cx="11110713" cy="1006872"/>
            </a:xfrm>
            <a:custGeom>
              <a:avLst/>
              <a:gdLst/>
              <a:ahLst/>
              <a:cxnLst/>
              <a:rect l="l" t="t" r="r" b="b"/>
              <a:pathLst>
                <a:path w="11110713" h="1006872">
                  <a:moveTo>
                    <a:pt x="0" y="0"/>
                  </a:moveTo>
                  <a:lnTo>
                    <a:pt x="11110713" y="0"/>
                  </a:lnTo>
                  <a:lnTo>
                    <a:pt x="11110713" y="1006872"/>
                  </a:lnTo>
                  <a:lnTo>
                    <a:pt x="0" y="1006872"/>
                  </a:lnTo>
                  <a:close/>
                </a:path>
              </a:pathLst>
            </a:custGeom>
            <a:solidFill>
              <a:srgbClr val="000000">
                <a:alpha val="0"/>
              </a:srgbClr>
            </a:solidFill>
          </p:spPr>
        </p:sp>
        <p:sp>
          <p:nvSpPr>
            <p:cNvPr id="51" name="TextBox 51"/>
            <p:cNvSpPr txBox="1"/>
            <p:nvPr/>
          </p:nvSpPr>
          <p:spPr>
            <a:xfrm>
              <a:off x="0" y="-95250"/>
              <a:ext cx="11110713" cy="1102122"/>
            </a:xfrm>
            <a:prstGeom prst="rect">
              <a:avLst/>
            </a:prstGeom>
          </p:spPr>
          <p:txBody>
            <a:bodyPr lIns="0" tIns="0" rIns="0" bIns="0" rtlCol="0" anchor="t"/>
            <a:lstStyle/>
            <a:p>
              <a:pPr algn="l">
                <a:lnSpc>
                  <a:spcPts val="2937"/>
                </a:lnSpc>
              </a:pPr>
              <a:r>
                <a:rPr lang="en-US" sz="1812">
                  <a:solidFill>
                    <a:srgbClr val="2A2742"/>
                  </a:solidFill>
                  <a:latin typeface="Arimo"/>
                  <a:ea typeface="Arimo"/>
                  <a:cs typeface="Arimo"/>
                  <a:sym typeface="Arimo"/>
                </a:rPr>
                <a:t>Transformers show minimal active power losses. Lab1 and BlockC have high active to reactive power ratios, typical for mixed load types.</a:t>
              </a:r>
            </a:p>
          </p:txBody>
        </p:sp>
      </p:grpSp>
      <p:grpSp>
        <p:nvGrpSpPr>
          <p:cNvPr id="52" name="Group 52"/>
          <p:cNvGrpSpPr/>
          <p:nvPr/>
        </p:nvGrpSpPr>
        <p:grpSpPr>
          <a:xfrm>
            <a:off x="8186067" y="8363247"/>
            <a:ext cx="707826" cy="28575"/>
            <a:chOff x="0" y="0"/>
            <a:chExt cx="943768" cy="38100"/>
          </a:xfrm>
        </p:grpSpPr>
        <p:sp>
          <p:nvSpPr>
            <p:cNvPr id="53" name="Freeform 53"/>
            <p:cNvSpPr/>
            <p:nvPr/>
          </p:nvSpPr>
          <p:spPr>
            <a:xfrm>
              <a:off x="0" y="0"/>
              <a:ext cx="943737" cy="38100"/>
            </a:xfrm>
            <a:custGeom>
              <a:avLst/>
              <a:gdLst/>
              <a:ahLst/>
              <a:cxnLst/>
              <a:rect l="l" t="t" r="r" b="b"/>
              <a:pathLst>
                <a:path w="943737" h="38100">
                  <a:moveTo>
                    <a:pt x="0" y="19050"/>
                  </a:moveTo>
                  <a:cubicBezTo>
                    <a:pt x="0" y="8509"/>
                    <a:pt x="8509" y="0"/>
                    <a:pt x="19050" y="0"/>
                  </a:cubicBezTo>
                  <a:lnTo>
                    <a:pt x="924687" y="0"/>
                  </a:lnTo>
                  <a:cubicBezTo>
                    <a:pt x="935228" y="0"/>
                    <a:pt x="943737" y="8509"/>
                    <a:pt x="943737" y="19050"/>
                  </a:cubicBezTo>
                  <a:cubicBezTo>
                    <a:pt x="943737" y="29591"/>
                    <a:pt x="935228" y="38100"/>
                    <a:pt x="924687" y="38100"/>
                  </a:cubicBezTo>
                  <a:lnTo>
                    <a:pt x="19050" y="38100"/>
                  </a:lnTo>
                  <a:cubicBezTo>
                    <a:pt x="8509" y="38100"/>
                    <a:pt x="0" y="29591"/>
                    <a:pt x="0" y="19050"/>
                  </a:cubicBezTo>
                  <a:close/>
                </a:path>
              </a:pathLst>
            </a:custGeom>
            <a:solidFill>
              <a:srgbClr val="BDB8DF"/>
            </a:solidFill>
          </p:spPr>
        </p:sp>
      </p:grpSp>
      <p:grpSp>
        <p:nvGrpSpPr>
          <p:cNvPr id="54" name="Group 54"/>
          <p:cNvGrpSpPr/>
          <p:nvPr/>
        </p:nvGrpSpPr>
        <p:grpSpPr>
          <a:xfrm>
            <a:off x="7679010" y="8107412"/>
            <a:ext cx="540395" cy="540395"/>
            <a:chOff x="0" y="0"/>
            <a:chExt cx="720527" cy="720527"/>
          </a:xfrm>
        </p:grpSpPr>
        <p:sp>
          <p:nvSpPr>
            <p:cNvPr id="55" name="Freeform 55"/>
            <p:cNvSpPr/>
            <p:nvPr/>
          </p:nvSpPr>
          <p:spPr>
            <a:xfrm>
              <a:off x="6350" y="6350"/>
              <a:ext cx="707898" cy="707898"/>
            </a:xfrm>
            <a:custGeom>
              <a:avLst/>
              <a:gdLst/>
              <a:ahLst/>
              <a:cxnLst/>
              <a:rect l="l" t="t" r="r" b="b"/>
              <a:pathLst>
                <a:path w="707898" h="707898">
                  <a:moveTo>
                    <a:pt x="0" y="132207"/>
                  </a:moveTo>
                  <a:cubicBezTo>
                    <a:pt x="0" y="59182"/>
                    <a:pt x="59182" y="0"/>
                    <a:pt x="132207" y="0"/>
                  </a:cubicBezTo>
                  <a:lnTo>
                    <a:pt x="575691" y="0"/>
                  </a:lnTo>
                  <a:cubicBezTo>
                    <a:pt x="648716" y="0"/>
                    <a:pt x="707898" y="59182"/>
                    <a:pt x="707898" y="132207"/>
                  </a:cubicBezTo>
                  <a:lnTo>
                    <a:pt x="707898" y="575691"/>
                  </a:lnTo>
                  <a:cubicBezTo>
                    <a:pt x="707898" y="648716"/>
                    <a:pt x="648716" y="707898"/>
                    <a:pt x="575691" y="707898"/>
                  </a:cubicBezTo>
                  <a:lnTo>
                    <a:pt x="132207" y="707898"/>
                  </a:lnTo>
                  <a:cubicBezTo>
                    <a:pt x="59182" y="707771"/>
                    <a:pt x="0" y="648716"/>
                    <a:pt x="0" y="575691"/>
                  </a:cubicBezTo>
                  <a:close/>
                </a:path>
              </a:pathLst>
            </a:custGeom>
            <a:solidFill>
              <a:srgbClr val="E9E6FA"/>
            </a:solidFill>
          </p:spPr>
        </p:sp>
        <p:sp>
          <p:nvSpPr>
            <p:cNvPr id="56" name="Freeform 56"/>
            <p:cNvSpPr/>
            <p:nvPr/>
          </p:nvSpPr>
          <p:spPr>
            <a:xfrm>
              <a:off x="0" y="0"/>
              <a:ext cx="720598" cy="720598"/>
            </a:xfrm>
            <a:custGeom>
              <a:avLst/>
              <a:gdLst/>
              <a:ahLst/>
              <a:cxnLst/>
              <a:rect l="l" t="t" r="r" b="b"/>
              <a:pathLst>
                <a:path w="720598" h="720598">
                  <a:moveTo>
                    <a:pt x="0" y="138557"/>
                  </a:moveTo>
                  <a:cubicBezTo>
                    <a:pt x="0" y="61976"/>
                    <a:pt x="61976" y="0"/>
                    <a:pt x="138557" y="0"/>
                  </a:cubicBezTo>
                  <a:lnTo>
                    <a:pt x="582041" y="0"/>
                  </a:lnTo>
                  <a:lnTo>
                    <a:pt x="582041" y="6350"/>
                  </a:lnTo>
                  <a:lnTo>
                    <a:pt x="582041" y="0"/>
                  </a:lnTo>
                  <a:cubicBezTo>
                    <a:pt x="658495" y="0"/>
                    <a:pt x="720598" y="61976"/>
                    <a:pt x="720598" y="138557"/>
                  </a:cubicBezTo>
                  <a:lnTo>
                    <a:pt x="714248" y="138557"/>
                  </a:lnTo>
                  <a:lnTo>
                    <a:pt x="720598" y="138557"/>
                  </a:lnTo>
                  <a:lnTo>
                    <a:pt x="720598" y="582041"/>
                  </a:lnTo>
                  <a:lnTo>
                    <a:pt x="714248" y="582041"/>
                  </a:lnTo>
                  <a:lnTo>
                    <a:pt x="720598" y="582041"/>
                  </a:lnTo>
                  <a:cubicBezTo>
                    <a:pt x="720598" y="658495"/>
                    <a:pt x="658622" y="720598"/>
                    <a:pt x="582041" y="720598"/>
                  </a:cubicBezTo>
                  <a:lnTo>
                    <a:pt x="582041" y="714248"/>
                  </a:lnTo>
                  <a:lnTo>
                    <a:pt x="582041" y="720598"/>
                  </a:lnTo>
                  <a:lnTo>
                    <a:pt x="138557" y="720598"/>
                  </a:lnTo>
                  <a:lnTo>
                    <a:pt x="138557" y="714248"/>
                  </a:lnTo>
                  <a:lnTo>
                    <a:pt x="138557" y="720598"/>
                  </a:lnTo>
                  <a:cubicBezTo>
                    <a:pt x="61976" y="720471"/>
                    <a:pt x="0" y="658495"/>
                    <a:pt x="0" y="582041"/>
                  </a:cubicBezTo>
                  <a:lnTo>
                    <a:pt x="0" y="138557"/>
                  </a:lnTo>
                  <a:lnTo>
                    <a:pt x="6350" y="138557"/>
                  </a:lnTo>
                  <a:lnTo>
                    <a:pt x="0" y="138557"/>
                  </a:lnTo>
                  <a:moveTo>
                    <a:pt x="12700" y="138557"/>
                  </a:moveTo>
                  <a:lnTo>
                    <a:pt x="12700" y="582041"/>
                  </a:lnTo>
                  <a:lnTo>
                    <a:pt x="6350" y="582041"/>
                  </a:lnTo>
                  <a:lnTo>
                    <a:pt x="12700" y="582041"/>
                  </a:lnTo>
                  <a:cubicBezTo>
                    <a:pt x="12700" y="651510"/>
                    <a:pt x="68961" y="707898"/>
                    <a:pt x="138557" y="707898"/>
                  </a:cubicBezTo>
                  <a:lnTo>
                    <a:pt x="582041" y="707898"/>
                  </a:lnTo>
                  <a:cubicBezTo>
                    <a:pt x="651510" y="707898"/>
                    <a:pt x="707898" y="651637"/>
                    <a:pt x="707898" y="582041"/>
                  </a:cubicBezTo>
                  <a:lnTo>
                    <a:pt x="707898" y="138557"/>
                  </a:lnTo>
                  <a:cubicBezTo>
                    <a:pt x="707771" y="68961"/>
                    <a:pt x="651510" y="12700"/>
                    <a:pt x="582041" y="12700"/>
                  </a:cubicBezTo>
                  <a:lnTo>
                    <a:pt x="138557" y="12700"/>
                  </a:lnTo>
                  <a:lnTo>
                    <a:pt x="138557" y="6350"/>
                  </a:lnTo>
                  <a:lnTo>
                    <a:pt x="138557" y="12700"/>
                  </a:lnTo>
                  <a:cubicBezTo>
                    <a:pt x="68961" y="12700"/>
                    <a:pt x="12700" y="68961"/>
                    <a:pt x="12700" y="138557"/>
                  </a:cubicBezTo>
                  <a:close/>
                </a:path>
              </a:pathLst>
            </a:custGeom>
            <a:solidFill>
              <a:srgbClr val="BDB8DF"/>
            </a:solidFill>
          </p:spPr>
        </p:sp>
      </p:grpSp>
      <p:grpSp>
        <p:nvGrpSpPr>
          <p:cNvPr id="57" name="Group 57"/>
          <p:cNvGrpSpPr/>
          <p:nvPr/>
        </p:nvGrpSpPr>
        <p:grpSpPr>
          <a:xfrm>
            <a:off x="7772176" y="8156302"/>
            <a:ext cx="353914" cy="442466"/>
            <a:chOff x="0" y="0"/>
            <a:chExt cx="471885" cy="589955"/>
          </a:xfrm>
        </p:grpSpPr>
        <p:sp>
          <p:nvSpPr>
            <p:cNvPr id="58" name="Freeform 58"/>
            <p:cNvSpPr/>
            <p:nvPr/>
          </p:nvSpPr>
          <p:spPr>
            <a:xfrm>
              <a:off x="0" y="0"/>
              <a:ext cx="471885" cy="589955"/>
            </a:xfrm>
            <a:custGeom>
              <a:avLst/>
              <a:gdLst/>
              <a:ahLst/>
              <a:cxnLst/>
              <a:rect l="l" t="t" r="r" b="b"/>
              <a:pathLst>
                <a:path w="471885" h="589955">
                  <a:moveTo>
                    <a:pt x="0" y="0"/>
                  </a:moveTo>
                  <a:lnTo>
                    <a:pt x="471885" y="0"/>
                  </a:lnTo>
                  <a:lnTo>
                    <a:pt x="471885" y="589955"/>
                  </a:lnTo>
                  <a:lnTo>
                    <a:pt x="0" y="589955"/>
                  </a:lnTo>
                  <a:close/>
                </a:path>
              </a:pathLst>
            </a:custGeom>
            <a:solidFill>
              <a:srgbClr val="000000">
                <a:alpha val="0"/>
              </a:srgbClr>
            </a:solidFill>
          </p:spPr>
        </p:sp>
        <p:sp>
          <p:nvSpPr>
            <p:cNvPr id="59" name="TextBox 59"/>
            <p:cNvSpPr txBox="1"/>
            <p:nvPr/>
          </p:nvSpPr>
          <p:spPr>
            <a:xfrm>
              <a:off x="0" y="28575"/>
              <a:ext cx="471885" cy="561380"/>
            </a:xfrm>
            <a:prstGeom prst="rect">
              <a:avLst/>
            </a:prstGeom>
          </p:spPr>
          <p:txBody>
            <a:bodyPr lIns="0" tIns="0" rIns="0" bIns="0" rtlCol="0" anchor="t"/>
            <a:lstStyle/>
            <a:p>
              <a:pPr algn="ctr">
                <a:lnSpc>
                  <a:spcPts val="2750"/>
                </a:lnSpc>
              </a:pPr>
              <a:r>
                <a:rPr lang="en-US" sz="2750" b="1">
                  <a:solidFill>
                    <a:srgbClr val="2A2742"/>
                  </a:solidFill>
                  <a:latin typeface="Arimo Bold"/>
                  <a:ea typeface="Arimo Bold"/>
                  <a:cs typeface="Arimo Bold"/>
                  <a:sym typeface="Arimo Bold"/>
                </a:rPr>
                <a:t>4</a:t>
              </a:r>
            </a:p>
          </p:txBody>
        </p:sp>
      </p:grpSp>
      <p:grpSp>
        <p:nvGrpSpPr>
          <p:cNvPr id="60" name="Group 60"/>
          <p:cNvGrpSpPr/>
          <p:nvPr/>
        </p:nvGrpSpPr>
        <p:grpSpPr>
          <a:xfrm>
            <a:off x="9129117" y="8193286"/>
            <a:ext cx="2949774" cy="368648"/>
            <a:chOff x="0" y="0"/>
            <a:chExt cx="3933032" cy="491530"/>
          </a:xfrm>
        </p:grpSpPr>
        <p:sp>
          <p:nvSpPr>
            <p:cNvPr id="61" name="Freeform 61"/>
            <p:cNvSpPr/>
            <p:nvPr/>
          </p:nvSpPr>
          <p:spPr>
            <a:xfrm>
              <a:off x="0" y="0"/>
              <a:ext cx="3933032" cy="491530"/>
            </a:xfrm>
            <a:custGeom>
              <a:avLst/>
              <a:gdLst/>
              <a:ahLst/>
              <a:cxnLst/>
              <a:rect l="l" t="t" r="r" b="b"/>
              <a:pathLst>
                <a:path w="3933032" h="491530">
                  <a:moveTo>
                    <a:pt x="0" y="0"/>
                  </a:moveTo>
                  <a:lnTo>
                    <a:pt x="3933032" y="0"/>
                  </a:lnTo>
                  <a:lnTo>
                    <a:pt x="3933032" y="491530"/>
                  </a:lnTo>
                  <a:lnTo>
                    <a:pt x="0" y="491530"/>
                  </a:lnTo>
                  <a:close/>
                </a:path>
              </a:pathLst>
            </a:custGeom>
            <a:solidFill>
              <a:srgbClr val="000000">
                <a:alpha val="0"/>
              </a:srgbClr>
            </a:solidFill>
          </p:spPr>
        </p:sp>
        <p:sp>
          <p:nvSpPr>
            <p:cNvPr id="62" name="TextBox 62"/>
            <p:cNvSpPr txBox="1"/>
            <p:nvPr/>
          </p:nvSpPr>
          <p:spPr>
            <a:xfrm>
              <a:off x="0" y="-28575"/>
              <a:ext cx="3933032" cy="520105"/>
            </a:xfrm>
            <a:prstGeom prst="rect">
              <a:avLst/>
            </a:prstGeom>
          </p:spPr>
          <p:txBody>
            <a:bodyPr lIns="0" tIns="0" rIns="0" bIns="0" rtlCol="0" anchor="t"/>
            <a:lstStyle/>
            <a:p>
              <a:pPr algn="l">
                <a:lnSpc>
                  <a:spcPts val="2875"/>
                </a:lnSpc>
              </a:pPr>
              <a:r>
                <a:rPr lang="en-US" sz="2312" b="1">
                  <a:solidFill>
                    <a:srgbClr val="2A2742"/>
                  </a:solidFill>
                  <a:latin typeface="Arimo Bold"/>
                  <a:ea typeface="Arimo Bold"/>
                  <a:cs typeface="Arimo Bold"/>
                  <a:sym typeface="Arimo Bold"/>
                </a:rPr>
                <a:t>Loss Analysis</a:t>
              </a:r>
            </a:p>
          </p:txBody>
        </p:sp>
      </p:grpSp>
      <p:grpSp>
        <p:nvGrpSpPr>
          <p:cNvPr id="63" name="Group 63"/>
          <p:cNvGrpSpPr/>
          <p:nvPr/>
        </p:nvGrpSpPr>
        <p:grpSpPr>
          <a:xfrm>
            <a:off x="9129117" y="8703469"/>
            <a:ext cx="8333035" cy="755154"/>
            <a:chOff x="0" y="0"/>
            <a:chExt cx="11110713" cy="1006872"/>
          </a:xfrm>
        </p:grpSpPr>
        <p:sp>
          <p:nvSpPr>
            <p:cNvPr id="64" name="Freeform 64"/>
            <p:cNvSpPr/>
            <p:nvPr/>
          </p:nvSpPr>
          <p:spPr>
            <a:xfrm>
              <a:off x="0" y="0"/>
              <a:ext cx="11110713" cy="1006872"/>
            </a:xfrm>
            <a:custGeom>
              <a:avLst/>
              <a:gdLst/>
              <a:ahLst/>
              <a:cxnLst/>
              <a:rect l="l" t="t" r="r" b="b"/>
              <a:pathLst>
                <a:path w="11110713" h="1006872">
                  <a:moveTo>
                    <a:pt x="0" y="0"/>
                  </a:moveTo>
                  <a:lnTo>
                    <a:pt x="11110713" y="0"/>
                  </a:lnTo>
                  <a:lnTo>
                    <a:pt x="11110713" y="1006872"/>
                  </a:lnTo>
                  <a:lnTo>
                    <a:pt x="0" y="1006872"/>
                  </a:lnTo>
                  <a:close/>
                </a:path>
              </a:pathLst>
            </a:custGeom>
            <a:solidFill>
              <a:srgbClr val="000000">
                <a:alpha val="0"/>
              </a:srgbClr>
            </a:solidFill>
          </p:spPr>
        </p:sp>
        <p:sp>
          <p:nvSpPr>
            <p:cNvPr id="65" name="TextBox 65"/>
            <p:cNvSpPr txBox="1"/>
            <p:nvPr/>
          </p:nvSpPr>
          <p:spPr>
            <a:xfrm>
              <a:off x="0" y="-95250"/>
              <a:ext cx="11110713" cy="1102122"/>
            </a:xfrm>
            <a:prstGeom prst="rect">
              <a:avLst/>
            </a:prstGeom>
          </p:spPr>
          <p:txBody>
            <a:bodyPr lIns="0" tIns="0" rIns="0" bIns="0" rtlCol="0" anchor="t"/>
            <a:lstStyle/>
            <a:p>
              <a:pPr algn="l">
                <a:lnSpc>
                  <a:spcPts val="2937"/>
                </a:lnSpc>
              </a:pPr>
              <a:r>
                <a:rPr lang="en-US" sz="1812">
                  <a:solidFill>
                    <a:srgbClr val="2A2742"/>
                  </a:solidFill>
                  <a:latin typeface="Arimo"/>
                  <a:ea typeface="Arimo"/>
                  <a:cs typeface="Arimo"/>
                  <a:sym typeface="Arimo"/>
                </a:rPr>
                <a:t>Reactive losses dominate transformer losses, highlighting the need for capacitor banks to improve power factor and reduce losses.</a:t>
              </a:r>
            </a:p>
          </p:txBody>
        </p:sp>
      </p:grpSp>
      <p:sp>
        <p:nvSpPr>
          <p:cNvPr id="66" name="Freeform 66"/>
          <p:cNvSpPr/>
          <p:nvPr/>
        </p:nvSpPr>
        <p:spPr>
          <a:xfrm>
            <a:off x="4061130" y="5872507"/>
            <a:ext cx="3424974" cy="2498678"/>
          </a:xfrm>
          <a:custGeom>
            <a:avLst/>
            <a:gdLst/>
            <a:ahLst/>
            <a:cxnLst/>
            <a:rect l="l" t="t" r="r" b="b"/>
            <a:pathLst>
              <a:path w="3424974" h="2498678">
                <a:moveTo>
                  <a:pt x="0" y="0"/>
                </a:moveTo>
                <a:lnTo>
                  <a:pt x="3424974" y="0"/>
                </a:lnTo>
                <a:lnTo>
                  <a:pt x="3424974" y="2498678"/>
                </a:lnTo>
                <a:lnTo>
                  <a:pt x="0" y="2498678"/>
                </a:lnTo>
                <a:lnTo>
                  <a:pt x="0" y="0"/>
                </a:lnTo>
                <a:close/>
              </a:path>
            </a:pathLst>
          </a:custGeom>
          <a:blipFill>
            <a:blip r:embed="rId3"/>
            <a:stretch>
              <a:fillRect l="-4808" r="-4808"/>
            </a:stretch>
          </a:blipFill>
          <a:ln w="19050">
            <a:solidFill>
              <a:schemeClr val="tx1"/>
            </a:solidFill>
          </a:ln>
        </p:spPr>
      </p:sp>
      <p:sp>
        <p:nvSpPr>
          <p:cNvPr id="67" name="Freeform 67"/>
          <p:cNvSpPr/>
          <p:nvPr/>
        </p:nvSpPr>
        <p:spPr>
          <a:xfrm>
            <a:off x="237802" y="5872507"/>
            <a:ext cx="3735546" cy="2498678"/>
          </a:xfrm>
          <a:custGeom>
            <a:avLst/>
            <a:gdLst/>
            <a:ahLst/>
            <a:cxnLst/>
            <a:rect l="l" t="t" r="r" b="b"/>
            <a:pathLst>
              <a:path w="3735546" h="2498678">
                <a:moveTo>
                  <a:pt x="0" y="0"/>
                </a:moveTo>
                <a:lnTo>
                  <a:pt x="3735547" y="0"/>
                </a:lnTo>
                <a:lnTo>
                  <a:pt x="3735547" y="2498678"/>
                </a:lnTo>
                <a:lnTo>
                  <a:pt x="0" y="2498678"/>
                </a:lnTo>
                <a:lnTo>
                  <a:pt x="0" y="0"/>
                </a:lnTo>
                <a:close/>
              </a:path>
            </a:pathLst>
          </a:custGeom>
          <a:blipFill>
            <a:blip r:embed="rId4"/>
            <a:stretch>
              <a:fillRect l="-39" r="-39"/>
            </a:stretch>
          </a:blipFill>
          <a:ln w="19050">
            <a:solidFill>
              <a:schemeClr val="tx1"/>
            </a:solidFill>
          </a:ln>
        </p:spPr>
      </p:sp>
      <p:sp>
        <p:nvSpPr>
          <p:cNvPr id="68" name="Freeform 68"/>
          <p:cNvSpPr/>
          <p:nvPr/>
        </p:nvSpPr>
        <p:spPr>
          <a:xfrm>
            <a:off x="4061130" y="3098851"/>
            <a:ext cx="3424974" cy="2586110"/>
          </a:xfrm>
          <a:custGeom>
            <a:avLst/>
            <a:gdLst/>
            <a:ahLst/>
            <a:cxnLst/>
            <a:rect l="l" t="t" r="r" b="b"/>
            <a:pathLst>
              <a:path w="3424974" h="2586110">
                <a:moveTo>
                  <a:pt x="0" y="0"/>
                </a:moveTo>
                <a:lnTo>
                  <a:pt x="3424974" y="0"/>
                </a:lnTo>
                <a:lnTo>
                  <a:pt x="3424974" y="2586110"/>
                </a:lnTo>
                <a:lnTo>
                  <a:pt x="0" y="2586110"/>
                </a:lnTo>
                <a:lnTo>
                  <a:pt x="0" y="0"/>
                </a:lnTo>
                <a:close/>
              </a:path>
            </a:pathLst>
          </a:custGeom>
          <a:blipFill>
            <a:blip r:embed="rId5"/>
            <a:stretch>
              <a:fillRect l="-6821" r="-6821"/>
            </a:stretch>
          </a:blipFill>
          <a:ln w="19050">
            <a:solidFill>
              <a:schemeClr val="tx1"/>
            </a:solidFill>
          </a:ln>
        </p:spPr>
      </p:sp>
      <p:sp>
        <p:nvSpPr>
          <p:cNvPr id="69" name="Freeform 69"/>
          <p:cNvSpPr/>
          <p:nvPr/>
        </p:nvSpPr>
        <p:spPr>
          <a:xfrm>
            <a:off x="237802" y="3098850"/>
            <a:ext cx="3735546" cy="2586111"/>
          </a:xfrm>
          <a:custGeom>
            <a:avLst/>
            <a:gdLst/>
            <a:ahLst/>
            <a:cxnLst/>
            <a:rect l="l" t="t" r="r" b="b"/>
            <a:pathLst>
              <a:path w="3735546" h="2586111">
                <a:moveTo>
                  <a:pt x="0" y="0"/>
                </a:moveTo>
                <a:lnTo>
                  <a:pt x="3735547" y="0"/>
                </a:lnTo>
                <a:lnTo>
                  <a:pt x="3735547" y="2586111"/>
                </a:lnTo>
                <a:lnTo>
                  <a:pt x="0" y="2586111"/>
                </a:lnTo>
                <a:lnTo>
                  <a:pt x="0" y="0"/>
                </a:lnTo>
                <a:close/>
              </a:path>
            </a:pathLst>
          </a:custGeom>
          <a:blipFill>
            <a:blip r:embed="rId6"/>
            <a:stretch>
              <a:fillRect l="-2097" r="-2097"/>
            </a:stretch>
          </a:blipFill>
          <a:ln w="19050">
            <a:solidFill>
              <a:schemeClr val="tx1"/>
            </a:solidFill>
          </a:ln>
        </p:spPr>
        <p:txBody>
          <a:bodyPr/>
          <a:lstStyle/>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5" name="Group 5"/>
          <p:cNvGrpSpPr/>
          <p:nvPr/>
        </p:nvGrpSpPr>
        <p:grpSpPr>
          <a:xfrm>
            <a:off x="551858" y="693617"/>
            <a:ext cx="17184285" cy="1085991"/>
            <a:chOff x="0" y="0"/>
            <a:chExt cx="22912380" cy="1447988"/>
          </a:xfrm>
        </p:grpSpPr>
        <p:sp>
          <p:nvSpPr>
            <p:cNvPr id="6" name="Freeform 6"/>
            <p:cNvSpPr/>
            <p:nvPr/>
          </p:nvSpPr>
          <p:spPr>
            <a:xfrm>
              <a:off x="0" y="0"/>
              <a:ext cx="22912380" cy="1447988"/>
            </a:xfrm>
            <a:custGeom>
              <a:avLst/>
              <a:gdLst/>
              <a:ahLst/>
              <a:cxnLst/>
              <a:rect l="l" t="t" r="r" b="b"/>
              <a:pathLst>
                <a:path w="22912380" h="1447988">
                  <a:moveTo>
                    <a:pt x="0" y="0"/>
                  </a:moveTo>
                  <a:lnTo>
                    <a:pt x="22912380" y="0"/>
                  </a:lnTo>
                  <a:lnTo>
                    <a:pt x="22912380" y="1447988"/>
                  </a:lnTo>
                  <a:lnTo>
                    <a:pt x="0" y="1447988"/>
                  </a:lnTo>
                  <a:close/>
                </a:path>
              </a:pathLst>
            </a:custGeom>
            <a:solidFill>
              <a:srgbClr val="000000">
                <a:alpha val="0"/>
              </a:srgbClr>
            </a:solidFill>
          </p:spPr>
        </p:sp>
        <p:sp>
          <p:nvSpPr>
            <p:cNvPr id="7" name="TextBox 7"/>
            <p:cNvSpPr txBox="1"/>
            <p:nvPr/>
          </p:nvSpPr>
          <p:spPr>
            <a:xfrm>
              <a:off x="0" y="219075"/>
              <a:ext cx="22912380" cy="1228913"/>
            </a:xfrm>
            <a:prstGeom prst="rect">
              <a:avLst/>
            </a:prstGeom>
          </p:spPr>
          <p:txBody>
            <a:bodyPr lIns="0" tIns="0" rIns="0" bIns="0" rtlCol="0" anchor="t"/>
            <a:lstStyle/>
            <a:p>
              <a:pPr algn="ctr">
                <a:lnSpc>
                  <a:spcPts val="3437"/>
                </a:lnSpc>
              </a:pPr>
              <a:r>
                <a:rPr lang="en-US" sz="4999" b="1">
                  <a:solidFill>
                    <a:srgbClr val="231971"/>
                  </a:solidFill>
                  <a:latin typeface="Arimo Bold"/>
                  <a:ea typeface="Arimo Bold"/>
                  <a:cs typeface="Arimo Bold"/>
                  <a:sym typeface="Arimo Bold"/>
                </a:rPr>
                <a:t>Smart Meter Data Aggregation and Cleaning Pipeline</a:t>
              </a:r>
            </a:p>
          </p:txBody>
        </p:sp>
      </p:grpSp>
      <p:pic>
        <p:nvPicPr>
          <p:cNvPr id="10" name="Picture 9">
            <a:extLst>
              <a:ext uri="{FF2B5EF4-FFF2-40B4-BE49-F238E27FC236}">
                <a16:creationId xmlns:a16="http://schemas.microsoft.com/office/drawing/2014/main" id="{8C32CD6E-F32F-0C3A-30DF-C59783B6EC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5564" y="1856975"/>
            <a:ext cx="6538436" cy="3542403"/>
          </a:xfrm>
          <a:prstGeom prst="rect">
            <a:avLst/>
          </a:prstGeom>
          <a:ln w="28575">
            <a:solidFill>
              <a:schemeClr val="tx1"/>
            </a:solidFill>
          </a:ln>
        </p:spPr>
      </p:pic>
      <p:pic>
        <p:nvPicPr>
          <p:cNvPr id="12" name="Picture 11">
            <a:extLst>
              <a:ext uri="{FF2B5EF4-FFF2-40B4-BE49-F238E27FC236}">
                <a16:creationId xmlns:a16="http://schemas.microsoft.com/office/drawing/2014/main" id="{33EF83A8-62C6-258B-5EE1-BB25EB098D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32928" y="1856975"/>
            <a:ext cx="6538436" cy="3542402"/>
          </a:xfrm>
          <a:prstGeom prst="rect">
            <a:avLst/>
          </a:prstGeom>
          <a:ln w="28575">
            <a:solidFill>
              <a:schemeClr val="tx1"/>
            </a:solidFill>
          </a:ln>
        </p:spPr>
      </p:pic>
      <p:pic>
        <p:nvPicPr>
          <p:cNvPr id="14" name="Picture 13">
            <a:extLst>
              <a:ext uri="{FF2B5EF4-FFF2-40B4-BE49-F238E27FC236}">
                <a16:creationId xmlns:a16="http://schemas.microsoft.com/office/drawing/2014/main" id="{E36211F9-7C52-9DB9-3EC0-048416C49E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08146" y="5726157"/>
            <a:ext cx="6535853" cy="3863997"/>
          </a:xfrm>
          <a:prstGeom prst="rect">
            <a:avLst/>
          </a:prstGeom>
          <a:ln w="28575">
            <a:solidFill>
              <a:schemeClr val="tx1"/>
            </a:solidFill>
          </a:ln>
        </p:spPr>
      </p:pic>
      <p:pic>
        <p:nvPicPr>
          <p:cNvPr id="16" name="Picture 15">
            <a:extLst>
              <a:ext uri="{FF2B5EF4-FFF2-40B4-BE49-F238E27FC236}">
                <a16:creationId xmlns:a16="http://schemas.microsoft.com/office/drawing/2014/main" id="{D33DBA48-FECD-E697-94EC-D6026A1EE0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32928" y="5726157"/>
            <a:ext cx="6535854" cy="3863996"/>
          </a:xfrm>
          <a:prstGeom prst="rect">
            <a:avLst/>
          </a:prstGeom>
          <a:ln w="28575">
            <a:solidFill>
              <a:schemeClr val="tx1"/>
            </a:solid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5" name="Group 5"/>
          <p:cNvGrpSpPr/>
          <p:nvPr/>
        </p:nvGrpSpPr>
        <p:grpSpPr>
          <a:xfrm>
            <a:off x="992238" y="1116359"/>
            <a:ext cx="9445526" cy="1771949"/>
            <a:chOff x="0" y="0"/>
            <a:chExt cx="12594035" cy="2362598"/>
          </a:xfrm>
        </p:grpSpPr>
        <p:sp>
          <p:nvSpPr>
            <p:cNvPr id="6" name="Freeform 6"/>
            <p:cNvSpPr/>
            <p:nvPr/>
          </p:nvSpPr>
          <p:spPr>
            <a:xfrm>
              <a:off x="0" y="0"/>
              <a:ext cx="12594035" cy="2362598"/>
            </a:xfrm>
            <a:custGeom>
              <a:avLst/>
              <a:gdLst/>
              <a:ahLst/>
              <a:cxnLst/>
              <a:rect l="l" t="t" r="r" b="b"/>
              <a:pathLst>
                <a:path w="12594035" h="2362598">
                  <a:moveTo>
                    <a:pt x="0" y="0"/>
                  </a:moveTo>
                  <a:lnTo>
                    <a:pt x="12594035" y="0"/>
                  </a:lnTo>
                  <a:lnTo>
                    <a:pt x="12594035" y="2362598"/>
                  </a:lnTo>
                  <a:lnTo>
                    <a:pt x="0" y="2362598"/>
                  </a:lnTo>
                  <a:close/>
                </a:path>
              </a:pathLst>
            </a:custGeom>
            <a:solidFill>
              <a:srgbClr val="000000">
                <a:alpha val="0"/>
              </a:srgbClr>
            </a:solidFill>
          </p:spPr>
        </p:sp>
        <p:sp>
          <p:nvSpPr>
            <p:cNvPr id="7" name="TextBox 7"/>
            <p:cNvSpPr txBox="1"/>
            <p:nvPr/>
          </p:nvSpPr>
          <p:spPr>
            <a:xfrm>
              <a:off x="0" y="-57150"/>
              <a:ext cx="12594035" cy="2419748"/>
            </a:xfrm>
            <a:prstGeom prst="rect">
              <a:avLst/>
            </a:prstGeom>
          </p:spPr>
          <p:txBody>
            <a:bodyPr lIns="0" tIns="0" rIns="0" bIns="0" rtlCol="0" anchor="t"/>
            <a:lstStyle/>
            <a:p>
              <a:pPr algn="l">
                <a:lnSpc>
                  <a:spcPts val="6937"/>
                </a:lnSpc>
              </a:pPr>
              <a:r>
                <a:rPr lang="en-US" sz="5562" b="1">
                  <a:solidFill>
                    <a:srgbClr val="231971"/>
                  </a:solidFill>
                  <a:latin typeface="Arimo Bold"/>
                  <a:ea typeface="Arimo Bold"/>
                  <a:cs typeface="Arimo Bold"/>
                  <a:sym typeface="Arimo Bold"/>
                </a:rPr>
                <a:t>Energy Consumption Visualizations and Insights</a:t>
              </a:r>
            </a:p>
          </p:txBody>
        </p:sp>
      </p:grpSp>
      <p:grpSp>
        <p:nvGrpSpPr>
          <p:cNvPr id="8" name="Group 8"/>
          <p:cNvGrpSpPr/>
          <p:nvPr/>
        </p:nvGrpSpPr>
        <p:grpSpPr>
          <a:xfrm>
            <a:off x="987475" y="3308748"/>
            <a:ext cx="4590604" cy="3476774"/>
            <a:chOff x="0" y="0"/>
            <a:chExt cx="6120805" cy="4635698"/>
          </a:xfrm>
        </p:grpSpPr>
        <p:sp>
          <p:nvSpPr>
            <p:cNvPr id="9" name="Freeform 9"/>
            <p:cNvSpPr/>
            <p:nvPr/>
          </p:nvSpPr>
          <p:spPr>
            <a:xfrm>
              <a:off x="6350" y="6350"/>
              <a:ext cx="6108065" cy="4623054"/>
            </a:xfrm>
            <a:custGeom>
              <a:avLst/>
              <a:gdLst/>
              <a:ahLst/>
              <a:cxnLst/>
              <a:rect l="l" t="t" r="r" b="b"/>
              <a:pathLst>
                <a:path w="6108065" h="4623054">
                  <a:moveTo>
                    <a:pt x="0" y="158750"/>
                  </a:moveTo>
                  <a:cubicBezTo>
                    <a:pt x="0" y="71120"/>
                    <a:pt x="71120" y="0"/>
                    <a:pt x="158877" y="0"/>
                  </a:cubicBezTo>
                  <a:lnTo>
                    <a:pt x="5949188" y="0"/>
                  </a:lnTo>
                  <a:cubicBezTo>
                    <a:pt x="6036945" y="0"/>
                    <a:pt x="6108065" y="71120"/>
                    <a:pt x="6108065" y="158750"/>
                  </a:cubicBezTo>
                  <a:lnTo>
                    <a:pt x="6108065" y="4464177"/>
                  </a:lnTo>
                  <a:cubicBezTo>
                    <a:pt x="6108065" y="4551934"/>
                    <a:pt x="6036945" y="4622927"/>
                    <a:pt x="5949188" y="4622927"/>
                  </a:cubicBezTo>
                  <a:lnTo>
                    <a:pt x="158877" y="4622927"/>
                  </a:lnTo>
                  <a:cubicBezTo>
                    <a:pt x="71120" y="4623054"/>
                    <a:pt x="0" y="4551934"/>
                    <a:pt x="0" y="4464177"/>
                  </a:cubicBezTo>
                  <a:close/>
                </a:path>
              </a:pathLst>
            </a:custGeom>
            <a:solidFill>
              <a:srgbClr val="E9E6FA"/>
            </a:solidFill>
          </p:spPr>
        </p:sp>
        <p:sp>
          <p:nvSpPr>
            <p:cNvPr id="10" name="Freeform 10"/>
            <p:cNvSpPr/>
            <p:nvPr/>
          </p:nvSpPr>
          <p:spPr>
            <a:xfrm>
              <a:off x="0" y="0"/>
              <a:ext cx="6120765" cy="4635627"/>
            </a:xfrm>
            <a:custGeom>
              <a:avLst/>
              <a:gdLst/>
              <a:ahLst/>
              <a:cxnLst/>
              <a:rect l="l" t="t" r="r" b="b"/>
              <a:pathLst>
                <a:path w="6120765" h="4635627">
                  <a:moveTo>
                    <a:pt x="0" y="165100"/>
                  </a:moveTo>
                  <a:cubicBezTo>
                    <a:pt x="0" y="73914"/>
                    <a:pt x="74041" y="0"/>
                    <a:pt x="165227" y="0"/>
                  </a:cubicBezTo>
                  <a:lnTo>
                    <a:pt x="5955538" y="0"/>
                  </a:lnTo>
                  <a:lnTo>
                    <a:pt x="5955538" y="6350"/>
                  </a:lnTo>
                  <a:lnTo>
                    <a:pt x="5955538" y="0"/>
                  </a:lnTo>
                  <a:cubicBezTo>
                    <a:pt x="6046851" y="0"/>
                    <a:pt x="6120765" y="73914"/>
                    <a:pt x="6120765" y="165100"/>
                  </a:cubicBezTo>
                  <a:lnTo>
                    <a:pt x="6114415" y="165100"/>
                  </a:lnTo>
                  <a:lnTo>
                    <a:pt x="6120765" y="165100"/>
                  </a:lnTo>
                  <a:lnTo>
                    <a:pt x="6120765" y="4470527"/>
                  </a:lnTo>
                  <a:lnTo>
                    <a:pt x="6114415" y="4470527"/>
                  </a:lnTo>
                  <a:lnTo>
                    <a:pt x="6120765" y="4470527"/>
                  </a:lnTo>
                  <a:cubicBezTo>
                    <a:pt x="6120765" y="4561713"/>
                    <a:pt x="6046724" y="4635627"/>
                    <a:pt x="5955538" y="4635627"/>
                  </a:cubicBezTo>
                  <a:lnTo>
                    <a:pt x="5955538" y="4629277"/>
                  </a:lnTo>
                  <a:lnTo>
                    <a:pt x="5955538" y="4635627"/>
                  </a:lnTo>
                  <a:lnTo>
                    <a:pt x="165227" y="4635627"/>
                  </a:lnTo>
                  <a:lnTo>
                    <a:pt x="165227" y="4629277"/>
                  </a:lnTo>
                  <a:lnTo>
                    <a:pt x="165227" y="4635627"/>
                  </a:lnTo>
                  <a:cubicBezTo>
                    <a:pt x="73914" y="4635627"/>
                    <a:pt x="0" y="4561713"/>
                    <a:pt x="0" y="4470527"/>
                  </a:cubicBezTo>
                  <a:lnTo>
                    <a:pt x="0" y="165100"/>
                  </a:lnTo>
                  <a:lnTo>
                    <a:pt x="6350" y="165100"/>
                  </a:lnTo>
                  <a:lnTo>
                    <a:pt x="0" y="165100"/>
                  </a:lnTo>
                  <a:moveTo>
                    <a:pt x="12700" y="165100"/>
                  </a:moveTo>
                  <a:lnTo>
                    <a:pt x="12700" y="4470527"/>
                  </a:lnTo>
                  <a:lnTo>
                    <a:pt x="6350" y="4470527"/>
                  </a:lnTo>
                  <a:lnTo>
                    <a:pt x="12700" y="4470527"/>
                  </a:lnTo>
                  <a:cubicBezTo>
                    <a:pt x="12700" y="4554728"/>
                    <a:pt x="81026" y="4622927"/>
                    <a:pt x="165227" y="4622927"/>
                  </a:cubicBezTo>
                  <a:lnTo>
                    <a:pt x="5955538" y="4622927"/>
                  </a:lnTo>
                  <a:cubicBezTo>
                    <a:pt x="6039739" y="4622927"/>
                    <a:pt x="6108065" y="4554728"/>
                    <a:pt x="6108065" y="4470527"/>
                  </a:cubicBezTo>
                  <a:lnTo>
                    <a:pt x="6108065" y="165100"/>
                  </a:lnTo>
                  <a:cubicBezTo>
                    <a:pt x="6108065" y="80899"/>
                    <a:pt x="6039739" y="12700"/>
                    <a:pt x="5955538" y="12700"/>
                  </a:cubicBezTo>
                  <a:lnTo>
                    <a:pt x="165227" y="12700"/>
                  </a:lnTo>
                  <a:lnTo>
                    <a:pt x="165227" y="6350"/>
                  </a:lnTo>
                  <a:lnTo>
                    <a:pt x="165227" y="12700"/>
                  </a:lnTo>
                  <a:cubicBezTo>
                    <a:pt x="81026" y="12700"/>
                    <a:pt x="12700" y="80899"/>
                    <a:pt x="12700" y="165100"/>
                  </a:cubicBezTo>
                  <a:close/>
                </a:path>
              </a:pathLst>
            </a:custGeom>
            <a:solidFill>
              <a:srgbClr val="BDB8DF"/>
            </a:solidFill>
          </p:spPr>
        </p:sp>
      </p:grpSp>
      <p:grpSp>
        <p:nvGrpSpPr>
          <p:cNvPr id="11" name="Group 11"/>
          <p:cNvGrpSpPr/>
          <p:nvPr/>
        </p:nvGrpSpPr>
        <p:grpSpPr>
          <a:xfrm>
            <a:off x="1285280" y="3606552"/>
            <a:ext cx="3544044" cy="442912"/>
            <a:chOff x="0" y="0"/>
            <a:chExt cx="4725392" cy="590550"/>
          </a:xfrm>
        </p:grpSpPr>
        <p:sp>
          <p:nvSpPr>
            <p:cNvPr id="12" name="Freeform 12"/>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3" name="TextBox 13"/>
            <p:cNvSpPr txBox="1"/>
            <p:nvPr/>
          </p:nvSpPr>
          <p:spPr>
            <a:xfrm>
              <a:off x="0" y="-38100"/>
              <a:ext cx="4725392" cy="628650"/>
            </a:xfrm>
            <a:prstGeom prst="rect">
              <a:avLst/>
            </a:prstGeom>
          </p:spPr>
          <p:txBody>
            <a:bodyPr lIns="0" tIns="0" rIns="0" bIns="0" rtlCol="0" anchor="t"/>
            <a:lstStyle/>
            <a:p>
              <a:pPr algn="l">
                <a:lnSpc>
                  <a:spcPts val="3437"/>
                </a:lnSpc>
              </a:pPr>
              <a:r>
                <a:rPr lang="en-US" sz="2750" b="1">
                  <a:solidFill>
                    <a:srgbClr val="2A2742"/>
                  </a:solidFill>
                  <a:latin typeface="Arimo Bold"/>
                  <a:ea typeface="Arimo Bold"/>
                  <a:cs typeface="Arimo Bold"/>
                  <a:sym typeface="Arimo Bold"/>
                </a:rPr>
                <a:t>Time Period Analysis</a:t>
              </a:r>
            </a:p>
          </p:txBody>
        </p:sp>
      </p:grpSp>
      <p:grpSp>
        <p:nvGrpSpPr>
          <p:cNvPr id="14" name="Group 14"/>
          <p:cNvGrpSpPr/>
          <p:nvPr/>
        </p:nvGrpSpPr>
        <p:grpSpPr>
          <a:xfrm>
            <a:off x="1285280" y="4219575"/>
            <a:ext cx="3994994" cy="2268141"/>
            <a:chOff x="0" y="0"/>
            <a:chExt cx="5326658" cy="3024188"/>
          </a:xfrm>
        </p:grpSpPr>
        <p:sp>
          <p:nvSpPr>
            <p:cNvPr id="15" name="Freeform 15"/>
            <p:cNvSpPr/>
            <p:nvPr/>
          </p:nvSpPr>
          <p:spPr>
            <a:xfrm>
              <a:off x="0" y="0"/>
              <a:ext cx="5326658" cy="3024188"/>
            </a:xfrm>
            <a:custGeom>
              <a:avLst/>
              <a:gdLst/>
              <a:ahLst/>
              <a:cxnLst/>
              <a:rect l="l" t="t" r="r" b="b"/>
              <a:pathLst>
                <a:path w="5326658" h="3024188">
                  <a:moveTo>
                    <a:pt x="0" y="0"/>
                  </a:moveTo>
                  <a:lnTo>
                    <a:pt x="5326658" y="0"/>
                  </a:lnTo>
                  <a:lnTo>
                    <a:pt x="5326658" y="3024188"/>
                  </a:lnTo>
                  <a:lnTo>
                    <a:pt x="0" y="3024188"/>
                  </a:lnTo>
                  <a:close/>
                </a:path>
              </a:pathLst>
            </a:custGeom>
            <a:solidFill>
              <a:srgbClr val="000000">
                <a:alpha val="0"/>
              </a:srgbClr>
            </a:solidFill>
          </p:spPr>
        </p:sp>
        <p:sp>
          <p:nvSpPr>
            <p:cNvPr id="16" name="TextBox 16"/>
            <p:cNvSpPr txBox="1"/>
            <p:nvPr/>
          </p:nvSpPr>
          <p:spPr>
            <a:xfrm>
              <a:off x="0" y="-104775"/>
              <a:ext cx="5326658" cy="3128963"/>
            </a:xfrm>
            <a:prstGeom prst="rect">
              <a:avLst/>
            </a:prstGeom>
          </p:spPr>
          <p:txBody>
            <a:bodyPr lIns="0" tIns="0" rIns="0" bIns="0" rtlCol="0" anchor="t"/>
            <a:lstStyle/>
            <a:p>
              <a:pPr algn="l">
                <a:lnSpc>
                  <a:spcPts val="3562"/>
                </a:lnSpc>
              </a:pPr>
              <a:r>
                <a:rPr lang="en-US" sz="2187">
                  <a:solidFill>
                    <a:srgbClr val="2A2742"/>
                  </a:solidFill>
                  <a:latin typeface="Arimo"/>
                  <a:ea typeface="Arimo"/>
                  <a:cs typeface="Arimo"/>
                  <a:sym typeface="Arimo"/>
                </a:rPr>
                <a:t>Minimum consumption typically occurs in the morning, while maximum consumption peaks at midnight, reflecting building usage patterns.</a:t>
              </a:r>
            </a:p>
          </p:txBody>
        </p:sp>
      </p:grpSp>
      <p:grpSp>
        <p:nvGrpSpPr>
          <p:cNvPr id="17" name="Group 17"/>
          <p:cNvGrpSpPr/>
          <p:nvPr/>
        </p:nvGrpSpPr>
        <p:grpSpPr>
          <a:xfrm>
            <a:off x="5852071" y="3308748"/>
            <a:ext cx="4590604" cy="3476774"/>
            <a:chOff x="0" y="0"/>
            <a:chExt cx="6120805" cy="4635698"/>
          </a:xfrm>
        </p:grpSpPr>
        <p:sp>
          <p:nvSpPr>
            <p:cNvPr id="18" name="Freeform 18"/>
            <p:cNvSpPr/>
            <p:nvPr/>
          </p:nvSpPr>
          <p:spPr>
            <a:xfrm>
              <a:off x="6350" y="6350"/>
              <a:ext cx="6108065" cy="4623054"/>
            </a:xfrm>
            <a:custGeom>
              <a:avLst/>
              <a:gdLst/>
              <a:ahLst/>
              <a:cxnLst/>
              <a:rect l="l" t="t" r="r" b="b"/>
              <a:pathLst>
                <a:path w="6108065" h="4623054">
                  <a:moveTo>
                    <a:pt x="0" y="158750"/>
                  </a:moveTo>
                  <a:cubicBezTo>
                    <a:pt x="0" y="71120"/>
                    <a:pt x="71120" y="0"/>
                    <a:pt x="158877" y="0"/>
                  </a:cubicBezTo>
                  <a:lnTo>
                    <a:pt x="5949188" y="0"/>
                  </a:lnTo>
                  <a:cubicBezTo>
                    <a:pt x="6036945" y="0"/>
                    <a:pt x="6108065" y="71120"/>
                    <a:pt x="6108065" y="158750"/>
                  </a:cubicBezTo>
                  <a:lnTo>
                    <a:pt x="6108065" y="4464177"/>
                  </a:lnTo>
                  <a:cubicBezTo>
                    <a:pt x="6108065" y="4551934"/>
                    <a:pt x="6036945" y="4622927"/>
                    <a:pt x="5949188" y="4622927"/>
                  </a:cubicBezTo>
                  <a:lnTo>
                    <a:pt x="158877" y="4622927"/>
                  </a:lnTo>
                  <a:cubicBezTo>
                    <a:pt x="71120" y="4623054"/>
                    <a:pt x="0" y="4551934"/>
                    <a:pt x="0" y="4464177"/>
                  </a:cubicBezTo>
                  <a:close/>
                </a:path>
              </a:pathLst>
            </a:custGeom>
            <a:solidFill>
              <a:srgbClr val="E9E6FA"/>
            </a:solidFill>
          </p:spPr>
        </p:sp>
        <p:sp>
          <p:nvSpPr>
            <p:cNvPr id="19" name="Freeform 19"/>
            <p:cNvSpPr/>
            <p:nvPr/>
          </p:nvSpPr>
          <p:spPr>
            <a:xfrm>
              <a:off x="0" y="0"/>
              <a:ext cx="6120765" cy="4635627"/>
            </a:xfrm>
            <a:custGeom>
              <a:avLst/>
              <a:gdLst/>
              <a:ahLst/>
              <a:cxnLst/>
              <a:rect l="l" t="t" r="r" b="b"/>
              <a:pathLst>
                <a:path w="6120765" h="4635627">
                  <a:moveTo>
                    <a:pt x="0" y="165100"/>
                  </a:moveTo>
                  <a:cubicBezTo>
                    <a:pt x="0" y="73914"/>
                    <a:pt x="74041" y="0"/>
                    <a:pt x="165227" y="0"/>
                  </a:cubicBezTo>
                  <a:lnTo>
                    <a:pt x="5955538" y="0"/>
                  </a:lnTo>
                  <a:lnTo>
                    <a:pt x="5955538" y="6350"/>
                  </a:lnTo>
                  <a:lnTo>
                    <a:pt x="5955538" y="0"/>
                  </a:lnTo>
                  <a:cubicBezTo>
                    <a:pt x="6046851" y="0"/>
                    <a:pt x="6120765" y="73914"/>
                    <a:pt x="6120765" y="165100"/>
                  </a:cubicBezTo>
                  <a:lnTo>
                    <a:pt x="6114415" y="165100"/>
                  </a:lnTo>
                  <a:lnTo>
                    <a:pt x="6120765" y="165100"/>
                  </a:lnTo>
                  <a:lnTo>
                    <a:pt x="6120765" y="4470527"/>
                  </a:lnTo>
                  <a:lnTo>
                    <a:pt x="6114415" y="4470527"/>
                  </a:lnTo>
                  <a:lnTo>
                    <a:pt x="6120765" y="4470527"/>
                  </a:lnTo>
                  <a:cubicBezTo>
                    <a:pt x="6120765" y="4561713"/>
                    <a:pt x="6046724" y="4635627"/>
                    <a:pt x="5955538" y="4635627"/>
                  </a:cubicBezTo>
                  <a:lnTo>
                    <a:pt x="5955538" y="4629277"/>
                  </a:lnTo>
                  <a:lnTo>
                    <a:pt x="5955538" y="4635627"/>
                  </a:lnTo>
                  <a:lnTo>
                    <a:pt x="165227" y="4635627"/>
                  </a:lnTo>
                  <a:lnTo>
                    <a:pt x="165227" y="4629277"/>
                  </a:lnTo>
                  <a:lnTo>
                    <a:pt x="165227" y="4635627"/>
                  </a:lnTo>
                  <a:cubicBezTo>
                    <a:pt x="73914" y="4635627"/>
                    <a:pt x="0" y="4561713"/>
                    <a:pt x="0" y="4470527"/>
                  </a:cubicBezTo>
                  <a:lnTo>
                    <a:pt x="0" y="165100"/>
                  </a:lnTo>
                  <a:lnTo>
                    <a:pt x="6350" y="165100"/>
                  </a:lnTo>
                  <a:lnTo>
                    <a:pt x="0" y="165100"/>
                  </a:lnTo>
                  <a:moveTo>
                    <a:pt x="12700" y="165100"/>
                  </a:moveTo>
                  <a:lnTo>
                    <a:pt x="12700" y="4470527"/>
                  </a:lnTo>
                  <a:lnTo>
                    <a:pt x="6350" y="4470527"/>
                  </a:lnTo>
                  <a:lnTo>
                    <a:pt x="12700" y="4470527"/>
                  </a:lnTo>
                  <a:cubicBezTo>
                    <a:pt x="12700" y="4554728"/>
                    <a:pt x="81026" y="4622927"/>
                    <a:pt x="165227" y="4622927"/>
                  </a:cubicBezTo>
                  <a:lnTo>
                    <a:pt x="5955538" y="4622927"/>
                  </a:lnTo>
                  <a:cubicBezTo>
                    <a:pt x="6039739" y="4622927"/>
                    <a:pt x="6108065" y="4554728"/>
                    <a:pt x="6108065" y="4470527"/>
                  </a:cubicBezTo>
                  <a:lnTo>
                    <a:pt x="6108065" y="165100"/>
                  </a:lnTo>
                  <a:cubicBezTo>
                    <a:pt x="6108065" y="80899"/>
                    <a:pt x="6039739" y="12700"/>
                    <a:pt x="5955538" y="12700"/>
                  </a:cubicBezTo>
                  <a:lnTo>
                    <a:pt x="165227" y="12700"/>
                  </a:lnTo>
                  <a:lnTo>
                    <a:pt x="165227" y="6350"/>
                  </a:lnTo>
                  <a:lnTo>
                    <a:pt x="165227" y="12700"/>
                  </a:lnTo>
                  <a:cubicBezTo>
                    <a:pt x="81026" y="12700"/>
                    <a:pt x="12700" y="80899"/>
                    <a:pt x="12700" y="165100"/>
                  </a:cubicBezTo>
                  <a:close/>
                </a:path>
              </a:pathLst>
            </a:custGeom>
            <a:solidFill>
              <a:srgbClr val="BDB8DF"/>
            </a:solidFill>
          </p:spPr>
        </p:sp>
      </p:grpSp>
      <p:grpSp>
        <p:nvGrpSpPr>
          <p:cNvPr id="20" name="Group 20"/>
          <p:cNvGrpSpPr/>
          <p:nvPr/>
        </p:nvGrpSpPr>
        <p:grpSpPr>
          <a:xfrm>
            <a:off x="6149876" y="3606552"/>
            <a:ext cx="3544044" cy="442912"/>
            <a:chOff x="0" y="0"/>
            <a:chExt cx="4725392" cy="590550"/>
          </a:xfrm>
        </p:grpSpPr>
        <p:sp>
          <p:nvSpPr>
            <p:cNvPr id="21" name="Freeform 21"/>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22" name="TextBox 22"/>
            <p:cNvSpPr txBox="1"/>
            <p:nvPr/>
          </p:nvSpPr>
          <p:spPr>
            <a:xfrm>
              <a:off x="0" y="-38100"/>
              <a:ext cx="4725392" cy="628650"/>
            </a:xfrm>
            <a:prstGeom prst="rect">
              <a:avLst/>
            </a:prstGeom>
          </p:spPr>
          <p:txBody>
            <a:bodyPr lIns="0" tIns="0" rIns="0" bIns="0" rtlCol="0" anchor="t"/>
            <a:lstStyle/>
            <a:p>
              <a:pPr algn="l">
                <a:lnSpc>
                  <a:spcPts val="3437"/>
                </a:lnSpc>
              </a:pPr>
              <a:r>
                <a:rPr lang="en-US" sz="2750" b="1">
                  <a:solidFill>
                    <a:srgbClr val="2A2742"/>
                  </a:solidFill>
                  <a:latin typeface="Arimo Bold"/>
                  <a:ea typeface="Arimo Bold"/>
                  <a:cs typeface="Arimo Bold"/>
                  <a:sym typeface="Arimo Bold"/>
                </a:rPr>
                <a:t>Day-Wise Trends</a:t>
              </a:r>
            </a:p>
          </p:txBody>
        </p:sp>
      </p:grpSp>
      <p:grpSp>
        <p:nvGrpSpPr>
          <p:cNvPr id="23" name="Group 23"/>
          <p:cNvGrpSpPr/>
          <p:nvPr/>
        </p:nvGrpSpPr>
        <p:grpSpPr>
          <a:xfrm>
            <a:off x="6149876" y="4219575"/>
            <a:ext cx="3994994" cy="2268141"/>
            <a:chOff x="0" y="0"/>
            <a:chExt cx="5326658" cy="3024188"/>
          </a:xfrm>
        </p:grpSpPr>
        <p:sp>
          <p:nvSpPr>
            <p:cNvPr id="24" name="Freeform 24"/>
            <p:cNvSpPr/>
            <p:nvPr/>
          </p:nvSpPr>
          <p:spPr>
            <a:xfrm>
              <a:off x="0" y="0"/>
              <a:ext cx="5326658" cy="3024188"/>
            </a:xfrm>
            <a:custGeom>
              <a:avLst/>
              <a:gdLst/>
              <a:ahLst/>
              <a:cxnLst/>
              <a:rect l="l" t="t" r="r" b="b"/>
              <a:pathLst>
                <a:path w="5326658" h="3024188">
                  <a:moveTo>
                    <a:pt x="0" y="0"/>
                  </a:moveTo>
                  <a:lnTo>
                    <a:pt x="5326658" y="0"/>
                  </a:lnTo>
                  <a:lnTo>
                    <a:pt x="5326658" y="3024188"/>
                  </a:lnTo>
                  <a:lnTo>
                    <a:pt x="0" y="3024188"/>
                  </a:lnTo>
                  <a:close/>
                </a:path>
              </a:pathLst>
            </a:custGeom>
            <a:solidFill>
              <a:srgbClr val="000000">
                <a:alpha val="0"/>
              </a:srgbClr>
            </a:solidFill>
          </p:spPr>
        </p:sp>
        <p:sp>
          <p:nvSpPr>
            <p:cNvPr id="25" name="TextBox 25"/>
            <p:cNvSpPr txBox="1"/>
            <p:nvPr/>
          </p:nvSpPr>
          <p:spPr>
            <a:xfrm>
              <a:off x="0" y="-104775"/>
              <a:ext cx="5326658" cy="3128963"/>
            </a:xfrm>
            <a:prstGeom prst="rect">
              <a:avLst/>
            </a:prstGeom>
          </p:spPr>
          <p:txBody>
            <a:bodyPr lIns="0" tIns="0" rIns="0" bIns="0" rtlCol="0" anchor="t"/>
            <a:lstStyle/>
            <a:p>
              <a:pPr algn="l">
                <a:lnSpc>
                  <a:spcPts val="3562"/>
                </a:lnSpc>
              </a:pPr>
              <a:r>
                <a:rPr lang="en-US" sz="2187">
                  <a:solidFill>
                    <a:srgbClr val="2A2742"/>
                  </a:solidFill>
                  <a:latin typeface="Arimo"/>
                  <a:ea typeface="Arimo"/>
                  <a:cs typeface="Arimo"/>
                  <a:sym typeface="Arimo"/>
                </a:rPr>
                <a:t>Higher usage on Mondays suggests post-weekend ramp-up, with lower consumption on weekends indicating reduced activity.</a:t>
              </a:r>
            </a:p>
          </p:txBody>
        </p:sp>
      </p:grpSp>
      <p:grpSp>
        <p:nvGrpSpPr>
          <p:cNvPr id="26" name="Group 26"/>
          <p:cNvGrpSpPr/>
          <p:nvPr/>
        </p:nvGrpSpPr>
        <p:grpSpPr>
          <a:xfrm>
            <a:off x="987475" y="7059514"/>
            <a:ext cx="9455051" cy="2115890"/>
            <a:chOff x="0" y="0"/>
            <a:chExt cx="12606735" cy="2821187"/>
          </a:xfrm>
        </p:grpSpPr>
        <p:sp>
          <p:nvSpPr>
            <p:cNvPr id="27" name="Freeform 27"/>
            <p:cNvSpPr/>
            <p:nvPr/>
          </p:nvSpPr>
          <p:spPr>
            <a:xfrm>
              <a:off x="6350" y="6350"/>
              <a:ext cx="12594082" cy="2808478"/>
            </a:xfrm>
            <a:custGeom>
              <a:avLst/>
              <a:gdLst/>
              <a:ahLst/>
              <a:cxnLst/>
              <a:rect l="l" t="t" r="r" b="b"/>
              <a:pathLst>
                <a:path w="12594082" h="2808478">
                  <a:moveTo>
                    <a:pt x="0" y="158750"/>
                  </a:moveTo>
                  <a:cubicBezTo>
                    <a:pt x="0" y="71120"/>
                    <a:pt x="71374" y="0"/>
                    <a:pt x="159385" y="0"/>
                  </a:cubicBezTo>
                  <a:lnTo>
                    <a:pt x="12434697" y="0"/>
                  </a:lnTo>
                  <a:cubicBezTo>
                    <a:pt x="12522708" y="0"/>
                    <a:pt x="12594082" y="71120"/>
                    <a:pt x="12594082" y="158750"/>
                  </a:cubicBezTo>
                  <a:lnTo>
                    <a:pt x="12594082" y="2649728"/>
                  </a:lnTo>
                  <a:cubicBezTo>
                    <a:pt x="12594082" y="2737485"/>
                    <a:pt x="12522708" y="2808478"/>
                    <a:pt x="12434697" y="2808478"/>
                  </a:cubicBezTo>
                  <a:lnTo>
                    <a:pt x="159385" y="2808478"/>
                  </a:lnTo>
                  <a:cubicBezTo>
                    <a:pt x="71374" y="2808478"/>
                    <a:pt x="0" y="2737358"/>
                    <a:pt x="0" y="2649728"/>
                  </a:cubicBezTo>
                  <a:close/>
                </a:path>
              </a:pathLst>
            </a:custGeom>
            <a:solidFill>
              <a:srgbClr val="E9E6FA"/>
            </a:solidFill>
          </p:spPr>
        </p:sp>
        <p:sp>
          <p:nvSpPr>
            <p:cNvPr id="28" name="Freeform 28"/>
            <p:cNvSpPr/>
            <p:nvPr/>
          </p:nvSpPr>
          <p:spPr>
            <a:xfrm>
              <a:off x="0" y="0"/>
              <a:ext cx="12606782" cy="2821178"/>
            </a:xfrm>
            <a:custGeom>
              <a:avLst/>
              <a:gdLst/>
              <a:ahLst/>
              <a:cxnLst/>
              <a:rect l="l" t="t" r="r" b="b"/>
              <a:pathLst>
                <a:path w="12606782" h="2821178">
                  <a:moveTo>
                    <a:pt x="0" y="165100"/>
                  </a:moveTo>
                  <a:cubicBezTo>
                    <a:pt x="0" y="73914"/>
                    <a:pt x="74168" y="0"/>
                    <a:pt x="165735" y="0"/>
                  </a:cubicBezTo>
                  <a:lnTo>
                    <a:pt x="12441047" y="0"/>
                  </a:lnTo>
                  <a:lnTo>
                    <a:pt x="12441047" y="6350"/>
                  </a:lnTo>
                  <a:lnTo>
                    <a:pt x="12441047" y="0"/>
                  </a:lnTo>
                  <a:cubicBezTo>
                    <a:pt x="12532487" y="0"/>
                    <a:pt x="12606782" y="73914"/>
                    <a:pt x="12606782" y="165100"/>
                  </a:cubicBezTo>
                  <a:lnTo>
                    <a:pt x="12600432" y="165100"/>
                  </a:lnTo>
                  <a:lnTo>
                    <a:pt x="12606782" y="165100"/>
                  </a:lnTo>
                  <a:lnTo>
                    <a:pt x="12606782" y="2656078"/>
                  </a:lnTo>
                  <a:lnTo>
                    <a:pt x="12600432" y="2656078"/>
                  </a:lnTo>
                  <a:lnTo>
                    <a:pt x="12606782" y="2656078"/>
                  </a:lnTo>
                  <a:cubicBezTo>
                    <a:pt x="12606782" y="2747264"/>
                    <a:pt x="12532614" y="2821178"/>
                    <a:pt x="12441047" y="2821178"/>
                  </a:cubicBezTo>
                  <a:lnTo>
                    <a:pt x="12441047" y="2814828"/>
                  </a:lnTo>
                  <a:lnTo>
                    <a:pt x="12441047" y="2821178"/>
                  </a:lnTo>
                  <a:lnTo>
                    <a:pt x="165735" y="2821178"/>
                  </a:lnTo>
                  <a:lnTo>
                    <a:pt x="165735" y="2814828"/>
                  </a:lnTo>
                  <a:lnTo>
                    <a:pt x="165735" y="2821178"/>
                  </a:lnTo>
                  <a:cubicBezTo>
                    <a:pt x="74295" y="2821178"/>
                    <a:pt x="0" y="2747264"/>
                    <a:pt x="0" y="2656078"/>
                  </a:cubicBezTo>
                  <a:lnTo>
                    <a:pt x="0" y="165100"/>
                  </a:lnTo>
                  <a:lnTo>
                    <a:pt x="6350" y="165100"/>
                  </a:lnTo>
                  <a:lnTo>
                    <a:pt x="0" y="165100"/>
                  </a:lnTo>
                  <a:moveTo>
                    <a:pt x="12700" y="165100"/>
                  </a:moveTo>
                  <a:lnTo>
                    <a:pt x="12700" y="2656078"/>
                  </a:lnTo>
                  <a:lnTo>
                    <a:pt x="6350" y="2656078"/>
                  </a:lnTo>
                  <a:lnTo>
                    <a:pt x="12700" y="2656078"/>
                  </a:lnTo>
                  <a:cubicBezTo>
                    <a:pt x="12700" y="2740279"/>
                    <a:pt x="81153" y="2808478"/>
                    <a:pt x="165735" y="2808478"/>
                  </a:cubicBezTo>
                  <a:lnTo>
                    <a:pt x="12441047" y="2808478"/>
                  </a:lnTo>
                  <a:cubicBezTo>
                    <a:pt x="12525628" y="2808478"/>
                    <a:pt x="12594082" y="2740152"/>
                    <a:pt x="12594082" y="2656078"/>
                  </a:cubicBezTo>
                  <a:lnTo>
                    <a:pt x="12594082" y="165100"/>
                  </a:lnTo>
                  <a:cubicBezTo>
                    <a:pt x="12594082" y="80899"/>
                    <a:pt x="12525628" y="12700"/>
                    <a:pt x="12441047" y="12700"/>
                  </a:cubicBezTo>
                  <a:lnTo>
                    <a:pt x="165735" y="12700"/>
                  </a:lnTo>
                  <a:lnTo>
                    <a:pt x="165735" y="6350"/>
                  </a:lnTo>
                  <a:lnTo>
                    <a:pt x="165735" y="12700"/>
                  </a:lnTo>
                  <a:cubicBezTo>
                    <a:pt x="81153" y="12700"/>
                    <a:pt x="12700" y="81026"/>
                    <a:pt x="12700" y="165100"/>
                  </a:cubicBezTo>
                  <a:close/>
                </a:path>
              </a:pathLst>
            </a:custGeom>
            <a:solidFill>
              <a:srgbClr val="BDB8DF"/>
            </a:solidFill>
          </p:spPr>
        </p:sp>
      </p:grpSp>
      <p:grpSp>
        <p:nvGrpSpPr>
          <p:cNvPr id="29" name="Group 29"/>
          <p:cNvGrpSpPr/>
          <p:nvPr/>
        </p:nvGrpSpPr>
        <p:grpSpPr>
          <a:xfrm>
            <a:off x="1285280" y="7357319"/>
            <a:ext cx="3544044" cy="442912"/>
            <a:chOff x="0" y="0"/>
            <a:chExt cx="4725392" cy="590550"/>
          </a:xfrm>
        </p:grpSpPr>
        <p:sp>
          <p:nvSpPr>
            <p:cNvPr id="30" name="Freeform 30"/>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31" name="TextBox 31"/>
            <p:cNvSpPr txBox="1"/>
            <p:nvPr/>
          </p:nvSpPr>
          <p:spPr>
            <a:xfrm>
              <a:off x="0" y="-38100"/>
              <a:ext cx="4725392" cy="628650"/>
            </a:xfrm>
            <a:prstGeom prst="rect">
              <a:avLst/>
            </a:prstGeom>
          </p:spPr>
          <p:txBody>
            <a:bodyPr lIns="0" tIns="0" rIns="0" bIns="0" rtlCol="0" anchor="t"/>
            <a:lstStyle/>
            <a:p>
              <a:pPr algn="l">
                <a:lnSpc>
                  <a:spcPts val="3437"/>
                </a:lnSpc>
              </a:pPr>
              <a:r>
                <a:rPr lang="en-US" sz="2750" b="1">
                  <a:solidFill>
                    <a:srgbClr val="2A2742"/>
                  </a:solidFill>
                  <a:latin typeface="Arimo Bold"/>
                  <a:ea typeface="Arimo Bold"/>
                  <a:cs typeface="Arimo Bold"/>
                  <a:sym typeface="Arimo Bold"/>
                </a:rPr>
                <a:t>Month-Wise Patterns</a:t>
              </a:r>
            </a:p>
          </p:txBody>
        </p:sp>
      </p:grpSp>
      <p:grpSp>
        <p:nvGrpSpPr>
          <p:cNvPr id="32" name="Group 32"/>
          <p:cNvGrpSpPr/>
          <p:nvPr/>
        </p:nvGrpSpPr>
        <p:grpSpPr>
          <a:xfrm>
            <a:off x="1285280" y="7970341"/>
            <a:ext cx="8859441" cy="907256"/>
            <a:chOff x="0" y="0"/>
            <a:chExt cx="11812588" cy="1209675"/>
          </a:xfrm>
        </p:grpSpPr>
        <p:sp>
          <p:nvSpPr>
            <p:cNvPr id="33" name="Freeform 33"/>
            <p:cNvSpPr/>
            <p:nvPr/>
          </p:nvSpPr>
          <p:spPr>
            <a:xfrm>
              <a:off x="0" y="0"/>
              <a:ext cx="11812588" cy="1209675"/>
            </a:xfrm>
            <a:custGeom>
              <a:avLst/>
              <a:gdLst/>
              <a:ahLst/>
              <a:cxnLst/>
              <a:rect l="l" t="t" r="r" b="b"/>
              <a:pathLst>
                <a:path w="11812588" h="1209675">
                  <a:moveTo>
                    <a:pt x="0" y="0"/>
                  </a:moveTo>
                  <a:lnTo>
                    <a:pt x="11812588" y="0"/>
                  </a:lnTo>
                  <a:lnTo>
                    <a:pt x="11812588" y="1209675"/>
                  </a:lnTo>
                  <a:lnTo>
                    <a:pt x="0" y="1209675"/>
                  </a:lnTo>
                  <a:close/>
                </a:path>
              </a:pathLst>
            </a:custGeom>
            <a:solidFill>
              <a:srgbClr val="000000">
                <a:alpha val="0"/>
              </a:srgbClr>
            </a:solidFill>
          </p:spPr>
        </p:sp>
        <p:sp>
          <p:nvSpPr>
            <p:cNvPr id="34" name="TextBox 34"/>
            <p:cNvSpPr txBox="1"/>
            <p:nvPr/>
          </p:nvSpPr>
          <p:spPr>
            <a:xfrm>
              <a:off x="0" y="-104775"/>
              <a:ext cx="11812588" cy="1314450"/>
            </a:xfrm>
            <a:prstGeom prst="rect">
              <a:avLst/>
            </a:prstGeom>
          </p:spPr>
          <p:txBody>
            <a:bodyPr lIns="0" tIns="0" rIns="0" bIns="0" rtlCol="0" anchor="t"/>
            <a:lstStyle/>
            <a:p>
              <a:pPr algn="l">
                <a:lnSpc>
                  <a:spcPts val="3562"/>
                </a:lnSpc>
              </a:pPr>
              <a:r>
                <a:rPr lang="en-US" sz="2187">
                  <a:solidFill>
                    <a:srgbClr val="2A2742"/>
                  </a:solidFill>
                  <a:latin typeface="Arimo"/>
                  <a:ea typeface="Arimo"/>
                  <a:cs typeface="Arimo"/>
                  <a:sym typeface="Arimo"/>
                </a:rPr>
                <a:t>Winter months show higher energy use due to heating, while missing data in May and June affects seasonal analysis accuracy.</a:t>
              </a:r>
            </a:p>
          </p:txBody>
        </p:sp>
      </p:grpSp>
      <p:sp>
        <p:nvSpPr>
          <p:cNvPr id="35" name="Freeform 35"/>
          <p:cNvSpPr/>
          <p:nvPr/>
        </p:nvSpPr>
        <p:spPr>
          <a:xfrm>
            <a:off x="10713342" y="1108422"/>
            <a:ext cx="7328061" cy="4378049"/>
          </a:xfrm>
          <a:custGeom>
            <a:avLst/>
            <a:gdLst/>
            <a:ahLst/>
            <a:cxnLst/>
            <a:rect l="l" t="t" r="r" b="b"/>
            <a:pathLst>
              <a:path w="7328061" h="4378049">
                <a:moveTo>
                  <a:pt x="0" y="0"/>
                </a:moveTo>
                <a:lnTo>
                  <a:pt x="7328062" y="0"/>
                </a:lnTo>
                <a:lnTo>
                  <a:pt x="7328062" y="4378049"/>
                </a:lnTo>
                <a:lnTo>
                  <a:pt x="0" y="4378049"/>
                </a:lnTo>
                <a:lnTo>
                  <a:pt x="0" y="0"/>
                </a:lnTo>
                <a:close/>
              </a:path>
            </a:pathLst>
          </a:custGeom>
          <a:blipFill>
            <a:blip r:embed="rId3"/>
            <a:stretch>
              <a:fillRect l="-73" r="-73"/>
            </a:stretch>
          </a:blipFill>
          <a:ln w="19050">
            <a:solidFill>
              <a:schemeClr val="tx1"/>
            </a:solidFill>
          </a:ln>
        </p:spPr>
        <p:txBody>
          <a:bodyPr/>
          <a:lstStyle/>
          <a:p>
            <a:endParaRPr lang="en-IN" dirty="0"/>
          </a:p>
        </p:txBody>
      </p:sp>
      <p:sp>
        <p:nvSpPr>
          <p:cNvPr id="36" name="Freeform 36"/>
          <p:cNvSpPr/>
          <p:nvPr/>
        </p:nvSpPr>
        <p:spPr>
          <a:xfrm>
            <a:off x="10722867" y="5649187"/>
            <a:ext cx="7318536" cy="3960789"/>
          </a:xfrm>
          <a:custGeom>
            <a:avLst/>
            <a:gdLst/>
            <a:ahLst/>
            <a:cxnLst/>
            <a:rect l="l" t="t" r="r" b="b"/>
            <a:pathLst>
              <a:path w="7318536" h="3960789">
                <a:moveTo>
                  <a:pt x="0" y="0"/>
                </a:moveTo>
                <a:lnTo>
                  <a:pt x="7318537" y="0"/>
                </a:lnTo>
                <a:lnTo>
                  <a:pt x="7318537" y="3960789"/>
                </a:lnTo>
                <a:lnTo>
                  <a:pt x="0" y="3960789"/>
                </a:lnTo>
                <a:lnTo>
                  <a:pt x="0" y="0"/>
                </a:lnTo>
                <a:close/>
              </a:path>
            </a:pathLst>
          </a:custGeom>
          <a:blipFill>
            <a:blip r:embed="rId4"/>
            <a:stretch>
              <a:fillRect l="-4472" r="-4472"/>
            </a:stretch>
          </a:blipFill>
          <a:ln w="12700">
            <a:solidFill>
              <a:schemeClr val="tx1"/>
            </a:solidFill>
          </a:ln>
        </p:spPr>
        <p:txBody>
          <a:bodyPr/>
          <a:lstStyle/>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5" name="Group 5"/>
          <p:cNvGrpSpPr/>
          <p:nvPr/>
        </p:nvGrpSpPr>
        <p:grpSpPr>
          <a:xfrm>
            <a:off x="605135" y="434502"/>
            <a:ext cx="17077730" cy="1114276"/>
            <a:chOff x="0" y="0"/>
            <a:chExt cx="22770307" cy="1485702"/>
          </a:xfrm>
        </p:grpSpPr>
        <p:sp>
          <p:nvSpPr>
            <p:cNvPr id="6" name="Freeform 6"/>
            <p:cNvSpPr/>
            <p:nvPr/>
          </p:nvSpPr>
          <p:spPr>
            <a:xfrm>
              <a:off x="0" y="0"/>
              <a:ext cx="22770306" cy="1485702"/>
            </a:xfrm>
            <a:custGeom>
              <a:avLst/>
              <a:gdLst/>
              <a:ahLst/>
              <a:cxnLst/>
              <a:rect l="l" t="t" r="r" b="b"/>
              <a:pathLst>
                <a:path w="22770306" h="1485702">
                  <a:moveTo>
                    <a:pt x="0" y="0"/>
                  </a:moveTo>
                  <a:lnTo>
                    <a:pt x="22770306" y="0"/>
                  </a:lnTo>
                  <a:lnTo>
                    <a:pt x="22770306" y="1485702"/>
                  </a:lnTo>
                  <a:lnTo>
                    <a:pt x="0" y="1485702"/>
                  </a:lnTo>
                  <a:close/>
                </a:path>
              </a:pathLst>
            </a:custGeom>
            <a:solidFill>
              <a:srgbClr val="000000">
                <a:alpha val="0"/>
              </a:srgbClr>
            </a:solidFill>
          </p:spPr>
        </p:sp>
        <p:sp>
          <p:nvSpPr>
            <p:cNvPr id="7" name="TextBox 7"/>
            <p:cNvSpPr txBox="1"/>
            <p:nvPr/>
          </p:nvSpPr>
          <p:spPr>
            <a:xfrm>
              <a:off x="0" y="142875"/>
              <a:ext cx="22770307" cy="1342827"/>
            </a:xfrm>
            <a:prstGeom prst="rect">
              <a:avLst/>
            </a:prstGeom>
          </p:spPr>
          <p:txBody>
            <a:bodyPr lIns="0" tIns="0" rIns="0" bIns="0" rtlCol="0" anchor="t"/>
            <a:lstStyle/>
            <a:p>
              <a:pPr algn="ctr">
                <a:lnSpc>
                  <a:spcPts val="4250"/>
                </a:lnSpc>
              </a:pPr>
              <a:r>
                <a:rPr lang="en-US" sz="4999" b="1">
                  <a:solidFill>
                    <a:srgbClr val="231971"/>
                  </a:solidFill>
                  <a:latin typeface="Arimo Bold"/>
                  <a:ea typeface="Arimo Bold"/>
                  <a:cs typeface="Arimo Bold"/>
                  <a:sym typeface="Arimo Bold"/>
                </a:rPr>
                <a:t>Hourly Load Profiles and Building Demand Factors</a:t>
              </a:r>
            </a:p>
          </p:txBody>
        </p:sp>
      </p:grpSp>
      <p:grpSp>
        <p:nvGrpSpPr>
          <p:cNvPr id="8" name="Group 8"/>
          <p:cNvGrpSpPr/>
          <p:nvPr/>
        </p:nvGrpSpPr>
        <p:grpSpPr>
          <a:xfrm>
            <a:off x="605134" y="7653338"/>
            <a:ext cx="3865586" cy="544710"/>
            <a:chOff x="0" y="0"/>
            <a:chExt cx="5154115" cy="726280"/>
          </a:xfrm>
        </p:grpSpPr>
        <p:sp>
          <p:nvSpPr>
            <p:cNvPr id="9" name="Freeform 9"/>
            <p:cNvSpPr/>
            <p:nvPr/>
          </p:nvSpPr>
          <p:spPr>
            <a:xfrm>
              <a:off x="0" y="0"/>
              <a:ext cx="5154115" cy="726280"/>
            </a:xfrm>
            <a:custGeom>
              <a:avLst/>
              <a:gdLst/>
              <a:ahLst/>
              <a:cxnLst/>
              <a:rect l="l" t="t" r="r" b="b"/>
              <a:pathLst>
                <a:path w="5154115" h="726280">
                  <a:moveTo>
                    <a:pt x="0" y="0"/>
                  </a:moveTo>
                  <a:lnTo>
                    <a:pt x="5154115" y="0"/>
                  </a:lnTo>
                  <a:lnTo>
                    <a:pt x="5154115" y="726280"/>
                  </a:lnTo>
                  <a:lnTo>
                    <a:pt x="0" y="726280"/>
                  </a:lnTo>
                  <a:close/>
                </a:path>
              </a:pathLst>
            </a:custGeom>
            <a:solidFill>
              <a:srgbClr val="000000">
                <a:alpha val="0"/>
              </a:srgbClr>
            </a:solidFill>
          </p:spPr>
        </p:sp>
        <p:sp>
          <p:nvSpPr>
            <p:cNvPr id="10" name="TextBox 10"/>
            <p:cNvSpPr txBox="1"/>
            <p:nvPr/>
          </p:nvSpPr>
          <p:spPr>
            <a:xfrm>
              <a:off x="0" y="66675"/>
              <a:ext cx="5154115" cy="659605"/>
            </a:xfrm>
            <a:prstGeom prst="rect">
              <a:avLst/>
            </a:prstGeom>
          </p:spPr>
          <p:txBody>
            <a:bodyPr lIns="0" tIns="0" rIns="0" bIns="0" rtlCol="0" anchor="t"/>
            <a:lstStyle/>
            <a:p>
              <a:pPr algn="l">
                <a:lnSpc>
                  <a:spcPts val="2125"/>
                </a:lnSpc>
              </a:pPr>
              <a:r>
                <a:rPr lang="en-US" sz="2499" b="1">
                  <a:solidFill>
                    <a:srgbClr val="231971"/>
                  </a:solidFill>
                  <a:latin typeface="Arimo Bold"/>
                  <a:ea typeface="Arimo Bold"/>
                  <a:cs typeface="Arimo Bold"/>
                  <a:sym typeface="Arimo Bold"/>
                </a:rPr>
                <a:t>Hourly Load Profile</a:t>
              </a:r>
            </a:p>
          </p:txBody>
        </p:sp>
      </p:grpSp>
      <p:grpSp>
        <p:nvGrpSpPr>
          <p:cNvPr id="11" name="Group 11"/>
          <p:cNvGrpSpPr/>
          <p:nvPr/>
        </p:nvGrpSpPr>
        <p:grpSpPr>
          <a:xfrm>
            <a:off x="600372" y="7994392"/>
            <a:ext cx="8321576" cy="1335940"/>
            <a:chOff x="0" y="0"/>
            <a:chExt cx="11095435" cy="1781253"/>
          </a:xfrm>
        </p:grpSpPr>
        <p:sp>
          <p:nvSpPr>
            <p:cNvPr id="12" name="Freeform 12"/>
            <p:cNvSpPr/>
            <p:nvPr/>
          </p:nvSpPr>
          <p:spPr>
            <a:xfrm>
              <a:off x="0" y="0"/>
              <a:ext cx="11095435" cy="1781253"/>
            </a:xfrm>
            <a:custGeom>
              <a:avLst/>
              <a:gdLst/>
              <a:ahLst/>
              <a:cxnLst/>
              <a:rect l="l" t="t" r="r" b="b"/>
              <a:pathLst>
                <a:path w="11095435" h="1781253">
                  <a:moveTo>
                    <a:pt x="0" y="0"/>
                  </a:moveTo>
                  <a:lnTo>
                    <a:pt x="11095435" y="0"/>
                  </a:lnTo>
                  <a:lnTo>
                    <a:pt x="11095435" y="1781253"/>
                  </a:lnTo>
                  <a:lnTo>
                    <a:pt x="0" y="1781253"/>
                  </a:lnTo>
                  <a:close/>
                </a:path>
              </a:pathLst>
            </a:custGeom>
            <a:solidFill>
              <a:srgbClr val="000000">
                <a:alpha val="0"/>
              </a:srgbClr>
            </a:solidFill>
          </p:spPr>
        </p:sp>
        <p:sp>
          <p:nvSpPr>
            <p:cNvPr id="13" name="TextBox 13"/>
            <p:cNvSpPr txBox="1"/>
            <p:nvPr/>
          </p:nvSpPr>
          <p:spPr>
            <a:xfrm>
              <a:off x="0" y="66675"/>
              <a:ext cx="11095435" cy="1714578"/>
            </a:xfrm>
            <a:prstGeom prst="rect">
              <a:avLst/>
            </a:prstGeom>
          </p:spPr>
          <p:txBody>
            <a:bodyPr lIns="0" tIns="0" rIns="0" bIns="0" rtlCol="0" anchor="t"/>
            <a:lstStyle/>
            <a:p>
              <a:pPr algn="l">
                <a:lnSpc>
                  <a:spcPts val="2187"/>
                </a:lnSpc>
              </a:pPr>
              <a:r>
                <a:rPr lang="en-US" sz="2499">
                  <a:solidFill>
                    <a:srgbClr val="2A2742"/>
                  </a:solidFill>
                  <a:latin typeface="Arimo"/>
                  <a:ea typeface="Arimo"/>
                  <a:cs typeface="Arimo"/>
                  <a:sym typeface="Arimo"/>
                </a:rPr>
                <a:t>Energy consumption peaks in the evening (18:00–20:00) and is lowest in early morning hours (2:00–5:00), reflecting occupant activity.</a:t>
              </a:r>
            </a:p>
          </p:txBody>
        </p:sp>
      </p:grpSp>
      <p:grpSp>
        <p:nvGrpSpPr>
          <p:cNvPr id="14" name="Group 14"/>
          <p:cNvGrpSpPr/>
          <p:nvPr/>
        </p:nvGrpSpPr>
        <p:grpSpPr>
          <a:xfrm>
            <a:off x="9366051" y="7653338"/>
            <a:ext cx="5015492" cy="544709"/>
            <a:chOff x="0" y="0"/>
            <a:chExt cx="6687323" cy="726278"/>
          </a:xfrm>
        </p:grpSpPr>
        <p:sp>
          <p:nvSpPr>
            <p:cNvPr id="15" name="Freeform 15"/>
            <p:cNvSpPr/>
            <p:nvPr/>
          </p:nvSpPr>
          <p:spPr>
            <a:xfrm>
              <a:off x="0" y="0"/>
              <a:ext cx="6687324" cy="726278"/>
            </a:xfrm>
            <a:custGeom>
              <a:avLst/>
              <a:gdLst/>
              <a:ahLst/>
              <a:cxnLst/>
              <a:rect l="l" t="t" r="r" b="b"/>
              <a:pathLst>
                <a:path w="6687324" h="726278">
                  <a:moveTo>
                    <a:pt x="0" y="0"/>
                  </a:moveTo>
                  <a:lnTo>
                    <a:pt x="6687324" y="0"/>
                  </a:lnTo>
                  <a:lnTo>
                    <a:pt x="6687324" y="726278"/>
                  </a:lnTo>
                  <a:lnTo>
                    <a:pt x="0" y="726278"/>
                  </a:lnTo>
                  <a:close/>
                </a:path>
              </a:pathLst>
            </a:custGeom>
            <a:solidFill>
              <a:srgbClr val="000000">
                <a:alpha val="0"/>
              </a:srgbClr>
            </a:solidFill>
          </p:spPr>
        </p:sp>
        <p:sp>
          <p:nvSpPr>
            <p:cNvPr id="16" name="TextBox 16"/>
            <p:cNvSpPr txBox="1"/>
            <p:nvPr/>
          </p:nvSpPr>
          <p:spPr>
            <a:xfrm>
              <a:off x="0" y="66675"/>
              <a:ext cx="6687323" cy="659603"/>
            </a:xfrm>
            <a:prstGeom prst="rect">
              <a:avLst/>
            </a:prstGeom>
          </p:spPr>
          <p:txBody>
            <a:bodyPr lIns="0" tIns="0" rIns="0" bIns="0" rtlCol="0" anchor="t"/>
            <a:lstStyle/>
            <a:p>
              <a:pPr algn="l">
                <a:lnSpc>
                  <a:spcPts val="2125"/>
                </a:lnSpc>
              </a:pPr>
              <a:r>
                <a:rPr lang="en-US" sz="2499" b="1">
                  <a:solidFill>
                    <a:srgbClr val="231971"/>
                  </a:solidFill>
                  <a:latin typeface="Arimo Bold"/>
                  <a:ea typeface="Arimo Bold"/>
                  <a:cs typeface="Arimo Bold"/>
                  <a:sym typeface="Arimo Bold"/>
                </a:rPr>
                <a:t>Demand and Load Factors</a:t>
              </a:r>
            </a:p>
          </p:txBody>
        </p:sp>
      </p:grpSp>
      <p:grpSp>
        <p:nvGrpSpPr>
          <p:cNvPr id="17" name="Group 17"/>
          <p:cNvGrpSpPr/>
          <p:nvPr/>
        </p:nvGrpSpPr>
        <p:grpSpPr>
          <a:xfrm>
            <a:off x="9366051" y="7994392"/>
            <a:ext cx="8321576" cy="656689"/>
            <a:chOff x="0" y="0"/>
            <a:chExt cx="11095435" cy="875585"/>
          </a:xfrm>
        </p:grpSpPr>
        <p:sp>
          <p:nvSpPr>
            <p:cNvPr id="18" name="Freeform 18"/>
            <p:cNvSpPr/>
            <p:nvPr/>
          </p:nvSpPr>
          <p:spPr>
            <a:xfrm>
              <a:off x="0" y="0"/>
              <a:ext cx="11095435" cy="875585"/>
            </a:xfrm>
            <a:custGeom>
              <a:avLst/>
              <a:gdLst/>
              <a:ahLst/>
              <a:cxnLst/>
              <a:rect l="l" t="t" r="r" b="b"/>
              <a:pathLst>
                <a:path w="11095435" h="875585">
                  <a:moveTo>
                    <a:pt x="0" y="0"/>
                  </a:moveTo>
                  <a:lnTo>
                    <a:pt x="11095435" y="0"/>
                  </a:lnTo>
                  <a:lnTo>
                    <a:pt x="11095435" y="875585"/>
                  </a:lnTo>
                  <a:lnTo>
                    <a:pt x="0" y="875585"/>
                  </a:lnTo>
                  <a:close/>
                </a:path>
              </a:pathLst>
            </a:custGeom>
            <a:solidFill>
              <a:srgbClr val="000000">
                <a:alpha val="0"/>
              </a:srgbClr>
            </a:solidFill>
          </p:spPr>
        </p:sp>
        <p:sp>
          <p:nvSpPr>
            <p:cNvPr id="19" name="TextBox 19"/>
            <p:cNvSpPr txBox="1"/>
            <p:nvPr/>
          </p:nvSpPr>
          <p:spPr>
            <a:xfrm>
              <a:off x="0" y="66675"/>
              <a:ext cx="11095435" cy="808910"/>
            </a:xfrm>
            <a:prstGeom prst="rect">
              <a:avLst/>
            </a:prstGeom>
          </p:spPr>
          <p:txBody>
            <a:bodyPr lIns="0" tIns="0" rIns="0" bIns="0" rtlCol="0" anchor="t"/>
            <a:lstStyle/>
            <a:p>
              <a:pPr marL="377031" lvl="1" indent="-188516" algn="l">
                <a:lnSpc>
                  <a:spcPts val="2187"/>
                </a:lnSpc>
                <a:buFont typeface="Arial"/>
                <a:buChar char="•"/>
              </a:pPr>
              <a:r>
                <a:rPr lang="en-US" sz="2499">
                  <a:solidFill>
                    <a:srgbClr val="2A2742"/>
                  </a:solidFill>
                  <a:latin typeface="Arimo"/>
                  <a:ea typeface="Arimo"/>
                  <a:cs typeface="Arimo"/>
                  <a:sym typeface="Arimo"/>
                </a:rPr>
                <a:t>Demand factor ranges from 0.32 to 0.71, indicating </a:t>
              </a:r>
            </a:p>
            <a:p>
              <a:pPr marL="377031" lvl="1" indent="-188516" algn="l">
                <a:lnSpc>
                  <a:spcPts val="2187"/>
                </a:lnSpc>
              </a:pPr>
              <a:r>
                <a:rPr lang="en-US" sz="2499">
                  <a:solidFill>
                    <a:srgbClr val="2A2742"/>
                  </a:solidFill>
                  <a:latin typeface="Arimo"/>
                  <a:ea typeface="Arimo"/>
                  <a:cs typeface="Arimo"/>
                  <a:sym typeface="Arimo"/>
                </a:rPr>
                <a:t>varying peak utilisation across buildings.</a:t>
              </a:r>
            </a:p>
          </p:txBody>
        </p:sp>
      </p:grpSp>
      <p:grpSp>
        <p:nvGrpSpPr>
          <p:cNvPr id="20" name="Group 20"/>
          <p:cNvGrpSpPr/>
          <p:nvPr/>
        </p:nvGrpSpPr>
        <p:grpSpPr>
          <a:xfrm>
            <a:off x="9366051" y="8636751"/>
            <a:ext cx="8321576" cy="719344"/>
            <a:chOff x="0" y="0"/>
            <a:chExt cx="11095435" cy="959125"/>
          </a:xfrm>
        </p:grpSpPr>
        <p:sp>
          <p:nvSpPr>
            <p:cNvPr id="21" name="Freeform 21"/>
            <p:cNvSpPr/>
            <p:nvPr/>
          </p:nvSpPr>
          <p:spPr>
            <a:xfrm>
              <a:off x="0" y="0"/>
              <a:ext cx="11095435" cy="959125"/>
            </a:xfrm>
            <a:custGeom>
              <a:avLst/>
              <a:gdLst/>
              <a:ahLst/>
              <a:cxnLst/>
              <a:rect l="l" t="t" r="r" b="b"/>
              <a:pathLst>
                <a:path w="11095435" h="959125">
                  <a:moveTo>
                    <a:pt x="0" y="0"/>
                  </a:moveTo>
                  <a:lnTo>
                    <a:pt x="11095435" y="0"/>
                  </a:lnTo>
                  <a:lnTo>
                    <a:pt x="11095435" y="959125"/>
                  </a:lnTo>
                  <a:lnTo>
                    <a:pt x="0" y="959125"/>
                  </a:lnTo>
                  <a:close/>
                </a:path>
              </a:pathLst>
            </a:custGeom>
            <a:solidFill>
              <a:srgbClr val="000000">
                <a:alpha val="0"/>
              </a:srgbClr>
            </a:solidFill>
          </p:spPr>
        </p:sp>
        <p:sp>
          <p:nvSpPr>
            <p:cNvPr id="22" name="TextBox 22"/>
            <p:cNvSpPr txBox="1"/>
            <p:nvPr/>
          </p:nvSpPr>
          <p:spPr>
            <a:xfrm>
              <a:off x="0" y="66675"/>
              <a:ext cx="11095435" cy="892450"/>
            </a:xfrm>
            <a:prstGeom prst="rect">
              <a:avLst/>
            </a:prstGeom>
          </p:spPr>
          <p:txBody>
            <a:bodyPr lIns="0" tIns="0" rIns="0" bIns="0" rtlCol="0" anchor="t"/>
            <a:lstStyle/>
            <a:p>
              <a:pPr marL="377031" lvl="1" indent="-188516" algn="l">
                <a:lnSpc>
                  <a:spcPts val="2187"/>
                </a:lnSpc>
                <a:buFont typeface="Arial"/>
                <a:buChar char="•"/>
              </a:pPr>
              <a:r>
                <a:rPr lang="en-US" sz="2499">
                  <a:solidFill>
                    <a:srgbClr val="2A2742"/>
                  </a:solidFill>
                  <a:latin typeface="Arimo"/>
                  <a:ea typeface="Arimo"/>
                  <a:cs typeface="Arimo"/>
                  <a:sym typeface="Arimo"/>
                </a:rPr>
                <a:t>Load factors are low (0.15–0.19), showing inconsistent </a:t>
              </a:r>
            </a:p>
            <a:p>
              <a:pPr marL="377031" lvl="1" indent="-188516" algn="l">
                <a:lnSpc>
                  <a:spcPts val="2187"/>
                </a:lnSpc>
              </a:pPr>
              <a:r>
                <a:rPr lang="en-US" sz="2499">
                  <a:solidFill>
                    <a:srgbClr val="2A2742"/>
                  </a:solidFill>
                  <a:latin typeface="Arimo"/>
                  <a:ea typeface="Arimo"/>
                  <a:cs typeface="Arimo"/>
                  <a:sym typeface="Arimo"/>
                </a:rPr>
                <a:t>energy use with short-duration peaks.</a:t>
              </a:r>
            </a:p>
          </p:txBody>
        </p:sp>
      </p:grpSp>
      <p:grpSp>
        <p:nvGrpSpPr>
          <p:cNvPr id="23" name="Group 23"/>
          <p:cNvGrpSpPr/>
          <p:nvPr/>
        </p:nvGrpSpPr>
        <p:grpSpPr>
          <a:xfrm>
            <a:off x="9361289" y="9293440"/>
            <a:ext cx="8321576" cy="278755"/>
            <a:chOff x="0" y="0"/>
            <a:chExt cx="11095435" cy="371673"/>
          </a:xfrm>
        </p:grpSpPr>
        <p:sp>
          <p:nvSpPr>
            <p:cNvPr id="24" name="Freeform 24"/>
            <p:cNvSpPr/>
            <p:nvPr/>
          </p:nvSpPr>
          <p:spPr>
            <a:xfrm>
              <a:off x="0" y="0"/>
              <a:ext cx="11095435" cy="371673"/>
            </a:xfrm>
            <a:custGeom>
              <a:avLst/>
              <a:gdLst/>
              <a:ahLst/>
              <a:cxnLst/>
              <a:rect l="l" t="t" r="r" b="b"/>
              <a:pathLst>
                <a:path w="11095435" h="371673">
                  <a:moveTo>
                    <a:pt x="0" y="0"/>
                  </a:moveTo>
                  <a:lnTo>
                    <a:pt x="11095435" y="0"/>
                  </a:lnTo>
                  <a:lnTo>
                    <a:pt x="11095435" y="371673"/>
                  </a:lnTo>
                  <a:lnTo>
                    <a:pt x="0" y="371673"/>
                  </a:lnTo>
                  <a:close/>
                </a:path>
              </a:pathLst>
            </a:custGeom>
            <a:solidFill>
              <a:srgbClr val="000000">
                <a:alpha val="0"/>
              </a:srgbClr>
            </a:solidFill>
          </p:spPr>
        </p:sp>
        <p:sp>
          <p:nvSpPr>
            <p:cNvPr id="25" name="TextBox 25"/>
            <p:cNvSpPr txBox="1"/>
            <p:nvPr/>
          </p:nvSpPr>
          <p:spPr>
            <a:xfrm>
              <a:off x="0" y="66675"/>
              <a:ext cx="11095435" cy="304998"/>
            </a:xfrm>
            <a:prstGeom prst="rect">
              <a:avLst/>
            </a:prstGeom>
          </p:spPr>
          <p:txBody>
            <a:bodyPr lIns="0" tIns="0" rIns="0" bIns="0" rtlCol="0" anchor="t"/>
            <a:lstStyle/>
            <a:p>
              <a:pPr marL="377031" lvl="1" indent="-188516" algn="l">
                <a:lnSpc>
                  <a:spcPts val="2187"/>
                </a:lnSpc>
                <a:buFont typeface="Arial"/>
                <a:buChar char="•"/>
              </a:pPr>
              <a:r>
                <a:rPr lang="en-US" sz="2499">
                  <a:solidFill>
                    <a:srgbClr val="2A2742"/>
                  </a:solidFill>
                  <a:latin typeface="Arimo"/>
                  <a:ea typeface="Arimo"/>
                  <a:cs typeface="Arimo"/>
                  <a:sym typeface="Arimo"/>
                </a:rPr>
                <a:t>The canteen has the highest demand factor.</a:t>
              </a:r>
            </a:p>
          </p:txBody>
        </p:sp>
      </p:grpSp>
      <p:pic>
        <p:nvPicPr>
          <p:cNvPr id="28" name="Picture 27">
            <a:extLst>
              <a:ext uri="{FF2B5EF4-FFF2-40B4-BE49-F238E27FC236}">
                <a16:creationId xmlns:a16="http://schemas.microsoft.com/office/drawing/2014/main" id="{55B6300D-094E-503B-8A76-6851FB755A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830" y="1256213"/>
            <a:ext cx="17076034" cy="6181025"/>
          </a:xfrm>
          <a:prstGeom prst="rect">
            <a:avLst/>
          </a:prstGeom>
          <a:ln w="28575">
            <a:solidFill>
              <a:schemeClr val="tx1"/>
            </a:solid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5" name="Group 5"/>
          <p:cNvGrpSpPr/>
          <p:nvPr/>
        </p:nvGrpSpPr>
        <p:grpSpPr>
          <a:xfrm>
            <a:off x="887329" y="771376"/>
            <a:ext cx="16515144" cy="1698127"/>
            <a:chOff x="0" y="0"/>
            <a:chExt cx="22020192" cy="2264170"/>
          </a:xfrm>
        </p:grpSpPr>
        <p:sp>
          <p:nvSpPr>
            <p:cNvPr id="6" name="Freeform 6"/>
            <p:cNvSpPr/>
            <p:nvPr/>
          </p:nvSpPr>
          <p:spPr>
            <a:xfrm>
              <a:off x="0" y="0"/>
              <a:ext cx="22020192" cy="2264170"/>
            </a:xfrm>
            <a:custGeom>
              <a:avLst/>
              <a:gdLst/>
              <a:ahLst/>
              <a:cxnLst/>
              <a:rect l="l" t="t" r="r" b="b"/>
              <a:pathLst>
                <a:path w="22020192" h="2264170">
                  <a:moveTo>
                    <a:pt x="0" y="0"/>
                  </a:moveTo>
                  <a:lnTo>
                    <a:pt x="22020192" y="0"/>
                  </a:lnTo>
                  <a:lnTo>
                    <a:pt x="22020192" y="2264170"/>
                  </a:lnTo>
                  <a:lnTo>
                    <a:pt x="0" y="2264170"/>
                  </a:lnTo>
                  <a:close/>
                </a:path>
              </a:pathLst>
            </a:custGeom>
            <a:solidFill>
              <a:srgbClr val="000000">
                <a:alpha val="0"/>
              </a:srgbClr>
            </a:solidFill>
          </p:spPr>
        </p:sp>
        <p:sp>
          <p:nvSpPr>
            <p:cNvPr id="7" name="TextBox 7"/>
            <p:cNvSpPr txBox="1"/>
            <p:nvPr/>
          </p:nvSpPr>
          <p:spPr>
            <a:xfrm>
              <a:off x="0" y="9525"/>
              <a:ext cx="22020192" cy="2254645"/>
            </a:xfrm>
            <a:prstGeom prst="rect">
              <a:avLst/>
            </a:prstGeom>
          </p:spPr>
          <p:txBody>
            <a:bodyPr lIns="0" tIns="0" rIns="0" bIns="0" rtlCol="0" anchor="t"/>
            <a:lstStyle/>
            <a:p>
              <a:pPr algn="ctr">
                <a:lnSpc>
                  <a:spcPts val="6187"/>
                </a:lnSpc>
              </a:pPr>
              <a:r>
                <a:rPr lang="en-US" sz="5500" b="1" dirty="0">
                  <a:solidFill>
                    <a:srgbClr val="231971"/>
                  </a:solidFill>
                  <a:latin typeface="Arimo Bold"/>
                  <a:ea typeface="Arimo Bold"/>
                  <a:cs typeface="Arimo Bold"/>
                  <a:sym typeface="Arimo Bold"/>
                </a:rPr>
                <a:t>Load Forecasting, Improvements, and Future Perspectives</a:t>
              </a:r>
            </a:p>
          </p:txBody>
        </p:sp>
      </p:grpSp>
      <p:sp>
        <p:nvSpPr>
          <p:cNvPr id="8" name="Freeform 8" descr="preencoded.png"/>
          <p:cNvSpPr/>
          <p:nvPr/>
        </p:nvSpPr>
        <p:spPr>
          <a:xfrm>
            <a:off x="2233832" y="3117800"/>
            <a:ext cx="1265039" cy="1862732"/>
          </a:xfrm>
          <a:custGeom>
            <a:avLst/>
            <a:gdLst/>
            <a:ahLst/>
            <a:cxnLst/>
            <a:rect l="l" t="t" r="r" b="b"/>
            <a:pathLst>
              <a:path w="1265039" h="1862732">
                <a:moveTo>
                  <a:pt x="0" y="0"/>
                </a:moveTo>
                <a:lnTo>
                  <a:pt x="1265039" y="0"/>
                </a:lnTo>
                <a:lnTo>
                  <a:pt x="1265039" y="1862732"/>
                </a:lnTo>
                <a:lnTo>
                  <a:pt x="0" y="1862732"/>
                </a:lnTo>
                <a:lnTo>
                  <a:pt x="0" y="0"/>
                </a:lnTo>
                <a:close/>
              </a:path>
            </a:pathLst>
          </a:custGeom>
          <a:blipFill>
            <a:blip r:embed="rId3"/>
            <a:stretch>
              <a:fillRect t="-41" b="-41"/>
            </a:stretch>
          </a:blipFill>
        </p:spPr>
      </p:sp>
      <p:grpSp>
        <p:nvGrpSpPr>
          <p:cNvPr id="9" name="Group 9"/>
          <p:cNvGrpSpPr/>
          <p:nvPr/>
        </p:nvGrpSpPr>
        <p:grpSpPr>
          <a:xfrm>
            <a:off x="3878382" y="3370809"/>
            <a:ext cx="3162597" cy="395288"/>
            <a:chOff x="0" y="0"/>
            <a:chExt cx="4216797" cy="527050"/>
          </a:xfrm>
        </p:grpSpPr>
        <p:sp>
          <p:nvSpPr>
            <p:cNvPr id="10" name="Freeform 10"/>
            <p:cNvSpPr/>
            <p:nvPr/>
          </p:nvSpPr>
          <p:spPr>
            <a:xfrm>
              <a:off x="0" y="0"/>
              <a:ext cx="4216797" cy="527050"/>
            </a:xfrm>
            <a:custGeom>
              <a:avLst/>
              <a:gdLst/>
              <a:ahLst/>
              <a:cxnLst/>
              <a:rect l="l" t="t" r="r" b="b"/>
              <a:pathLst>
                <a:path w="4216797" h="527050">
                  <a:moveTo>
                    <a:pt x="0" y="0"/>
                  </a:moveTo>
                  <a:lnTo>
                    <a:pt x="4216797" y="0"/>
                  </a:lnTo>
                  <a:lnTo>
                    <a:pt x="4216797" y="527050"/>
                  </a:lnTo>
                  <a:lnTo>
                    <a:pt x="0" y="527050"/>
                  </a:lnTo>
                  <a:close/>
                </a:path>
              </a:pathLst>
            </a:custGeom>
            <a:solidFill>
              <a:srgbClr val="000000">
                <a:alpha val="0"/>
              </a:srgbClr>
            </a:solidFill>
          </p:spPr>
        </p:sp>
        <p:sp>
          <p:nvSpPr>
            <p:cNvPr id="11" name="TextBox 11"/>
            <p:cNvSpPr txBox="1"/>
            <p:nvPr/>
          </p:nvSpPr>
          <p:spPr>
            <a:xfrm>
              <a:off x="0" y="-19050"/>
              <a:ext cx="4216797" cy="546100"/>
            </a:xfrm>
            <a:prstGeom prst="rect">
              <a:avLst/>
            </a:prstGeom>
          </p:spPr>
          <p:txBody>
            <a:bodyPr lIns="0" tIns="0" rIns="0" bIns="0" rtlCol="0" anchor="t"/>
            <a:lstStyle/>
            <a:p>
              <a:pPr algn="l">
                <a:lnSpc>
                  <a:spcPts val="3062"/>
                </a:lnSpc>
              </a:pPr>
              <a:r>
                <a:rPr lang="en-US" sz="2437" b="1">
                  <a:solidFill>
                    <a:srgbClr val="2A2742"/>
                  </a:solidFill>
                  <a:latin typeface="Arimo Bold"/>
                  <a:ea typeface="Arimo Bold"/>
                  <a:cs typeface="Arimo Bold"/>
                  <a:sym typeface="Arimo Bold"/>
                </a:rPr>
                <a:t>Load Forecasting</a:t>
              </a:r>
            </a:p>
          </p:txBody>
        </p:sp>
      </p:grpSp>
      <p:grpSp>
        <p:nvGrpSpPr>
          <p:cNvPr id="12" name="Group 12"/>
          <p:cNvGrpSpPr/>
          <p:nvPr/>
        </p:nvGrpSpPr>
        <p:grpSpPr>
          <a:xfrm>
            <a:off x="3878382" y="3917900"/>
            <a:ext cx="8014395" cy="809625"/>
            <a:chOff x="0" y="0"/>
            <a:chExt cx="10685860" cy="1079500"/>
          </a:xfrm>
        </p:grpSpPr>
        <p:sp>
          <p:nvSpPr>
            <p:cNvPr id="13" name="Freeform 13"/>
            <p:cNvSpPr/>
            <p:nvPr/>
          </p:nvSpPr>
          <p:spPr>
            <a:xfrm>
              <a:off x="0" y="0"/>
              <a:ext cx="10685860" cy="1079500"/>
            </a:xfrm>
            <a:custGeom>
              <a:avLst/>
              <a:gdLst/>
              <a:ahLst/>
              <a:cxnLst/>
              <a:rect l="l" t="t" r="r" b="b"/>
              <a:pathLst>
                <a:path w="10685860" h="1079500">
                  <a:moveTo>
                    <a:pt x="0" y="0"/>
                  </a:moveTo>
                  <a:lnTo>
                    <a:pt x="10685860" y="0"/>
                  </a:lnTo>
                  <a:lnTo>
                    <a:pt x="10685860" y="1079500"/>
                  </a:lnTo>
                  <a:lnTo>
                    <a:pt x="0" y="1079500"/>
                  </a:lnTo>
                  <a:close/>
                </a:path>
              </a:pathLst>
            </a:custGeom>
            <a:solidFill>
              <a:srgbClr val="000000">
                <a:alpha val="0"/>
              </a:srgbClr>
            </a:solidFill>
          </p:spPr>
        </p:sp>
        <p:sp>
          <p:nvSpPr>
            <p:cNvPr id="14" name="TextBox 14"/>
            <p:cNvSpPr txBox="1"/>
            <p:nvPr/>
          </p:nvSpPr>
          <p:spPr>
            <a:xfrm>
              <a:off x="0" y="-95250"/>
              <a:ext cx="10685860" cy="1174750"/>
            </a:xfrm>
            <a:prstGeom prst="rect">
              <a:avLst/>
            </a:prstGeom>
          </p:spPr>
          <p:txBody>
            <a:bodyPr lIns="0" tIns="0" rIns="0" bIns="0" rtlCol="0" anchor="t"/>
            <a:lstStyle/>
            <a:p>
              <a:pPr algn="l">
                <a:lnSpc>
                  <a:spcPts val="3187"/>
                </a:lnSpc>
              </a:pPr>
              <a:r>
                <a:rPr lang="en-US" sz="1937">
                  <a:solidFill>
                    <a:srgbClr val="2A2742"/>
                  </a:solidFill>
                  <a:latin typeface="Arimo"/>
                  <a:ea typeface="Arimo"/>
                  <a:cs typeface="Arimo"/>
                  <a:sym typeface="Arimo"/>
                </a:rPr>
                <a:t>An ARIMA model predicts daily power consumption with reasonable accuracy, aiding in energy planning and management.</a:t>
              </a:r>
            </a:p>
          </p:txBody>
        </p:sp>
      </p:grpSp>
      <p:sp>
        <p:nvSpPr>
          <p:cNvPr id="15" name="Freeform 15" descr="preencoded.png"/>
          <p:cNvSpPr/>
          <p:nvPr/>
        </p:nvSpPr>
        <p:spPr>
          <a:xfrm>
            <a:off x="2233832" y="4980534"/>
            <a:ext cx="1265039" cy="1862732"/>
          </a:xfrm>
          <a:custGeom>
            <a:avLst/>
            <a:gdLst/>
            <a:ahLst/>
            <a:cxnLst/>
            <a:rect l="l" t="t" r="r" b="b"/>
            <a:pathLst>
              <a:path w="1265039" h="1862732">
                <a:moveTo>
                  <a:pt x="0" y="0"/>
                </a:moveTo>
                <a:lnTo>
                  <a:pt x="1265039" y="0"/>
                </a:lnTo>
                <a:lnTo>
                  <a:pt x="1265039" y="1862732"/>
                </a:lnTo>
                <a:lnTo>
                  <a:pt x="0" y="1862732"/>
                </a:lnTo>
                <a:lnTo>
                  <a:pt x="0" y="0"/>
                </a:lnTo>
                <a:close/>
              </a:path>
            </a:pathLst>
          </a:custGeom>
          <a:blipFill>
            <a:blip r:embed="rId4"/>
            <a:stretch>
              <a:fillRect t="-41" b="-41"/>
            </a:stretch>
          </a:blipFill>
        </p:spPr>
      </p:sp>
      <p:grpSp>
        <p:nvGrpSpPr>
          <p:cNvPr id="16" name="Group 16"/>
          <p:cNvGrpSpPr/>
          <p:nvPr/>
        </p:nvGrpSpPr>
        <p:grpSpPr>
          <a:xfrm>
            <a:off x="3878382" y="5233541"/>
            <a:ext cx="3162597" cy="395288"/>
            <a:chOff x="0" y="0"/>
            <a:chExt cx="4216797" cy="527050"/>
          </a:xfrm>
        </p:grpSpPr>
        <p:sp>
          <p:nvSpPr>
            <p:cNvPr id="17" name="Freeform 17"/>
            <p:cNvSpPr/>
            <p:nvPr/>
          </p:nvSpPr>
          <p:spPr>
            <a:xfrm>
              <a:off x="0" y="0"/>
              <a:ext cx="4216797" cy="527050"/>
            </a:xfrm>
            <a:custGeom>
              <a:avLst/>
              <a:gdLst/>
              <a:ahLst/>
              <a:cxnLst/>
              <a:rect l="l" t="t" r="r" b="b"/>
              <a:pathLst>
                <a:path w="4216797" h="527050">
                  <a:moveTo>
                    <a:pt x="0" y="0"/>
                  </a:moveTo>
                  <a:lnTo>
                    <a:pt x="4216797" y="0"/>
                  </a:lnTo>
                  <a:lnTo>
                    <a:pt x="4216797" y="527050"/>
                  </a:lnTo>
                  <a:lnTo>
                    <a:pt x="0" y="527050"/>
                  </a:lnTo>
                  <a:close/>
                </a:path>
              </a:pathLst>
            </a:custGeom>
            <a:solidFill>
              <a:srgbClr val="000000">
                <a:alpha val="0"/>
              </a:srgbClr>
            </a:solidFill>
          </p:spPr>
        </p:sp>
        <p:sp>
          <p:nvSpPr>
            <p:cNvPr id="18" name="TextBox 18"/>
            <p:cNvSpPr txBox="1"/>
            <p:nvPr/>
          </p:nvSpPr>
          <p:spPr>
            <a:xfrm>
              <a:off x="0" y="-19050"/>
              <a:ext cx="4216797" cy="546100"/>
            </a:xfrm>
            <a:prstGeom prst="rect">
              <a:avLst/>
            </a:prstGeom>
          </p:spPr>
          <p:txBody>
            <a:bodyPr lIns="0" tIns="0" rIns="0" bIns="0" rtlCol="0" anchor="t"/>
            <a:lstStyle/>
            <a:p>
              <a:pPr algn="l">
                <a:lnSpc>
                  <a:spcPts val="3062"/>
                </a:lnSpc>
              </a:pPr>
              <a:r>
                <a:rPr lang="en-US" sz="2437" b="1">
                  <a:solidFill>
                    <a:srgbClr val="2A2742"/>
                  </a:solidFill>
                  <a:latin typeface="Arimo Bold"/>
                  <a:ea typeface="Arimo Bold"/>
                  <a:cs typeface="Arimo Bold"/>
                  <a:sym typeface="Arimo Bold"/>
                </a:rPr>
                <a:t>Improvements</a:t>
              </a:r>
            </a:p>
          </p:txBody>
        </p:sp>
      </p:grpSp>
      <p:grpSp>
        <p:nvGrpSpPr>
          <p:cNvPr id="19" name="Group 19"/>
          <p:cNvGrpSpPr/>
          <p:nvPr/>
        </p:nvGrpSpPr>
        <p:grpSpPr>
          <a:xfrm>
            <a:off x="3878382" y="5780634"/>
            <a:ext cx="8014395" cy="809625"/>
            <a:chOff x="0" y="0"/>
            <a:chExt cx="10685860" cy="1079500"/>
          </a:xfrm>
        </p:grpSpPr>
        <p:sp>
          <p:nvSpPr>
            <p:cNvPr id="20" name="Freeform 20"/>
            <p:cNvSpPr/>
            <p:nvPr/>
          </p:nvSpPr>
          <p:spPr>
            <a:xfrm>
              <a:off x="0" y="0"/>
              <a:ext cx="10685860" cy="1079500"/>
            </a:xfrm>
            <a:custGeom>
              <a:avLst/>
              <a:gdLst/>
              <a:ahLst/>
              <a:cxnLst/>
              <a:rect l="l" t="t" r="r" b="b"/>
              <a:pathLst>
                <a:path w="10685860" h="1079500">
                  <a:moveTo>
                    <a:pt x="0" y="0"/>
                  </a:moveTo>
                  <a:lnTo>
                    <a:pt x="10685860" y="0"/>
                  </a:lnTo>
                  <a:lnTo>
                    <a:pt x="10685860" y="1079500"/>
                  </a:lnTo>
                  <a:lnTo>
                    <a:pt x="0" y="1079500"/>
                  </a:lnTo>
                  <a:close/>
                </a:path>
              </a:pathLst>
            </a:custGeom>
            <a:solidFill>
              <a:srgbClr val="000000">
                <a:alpha val="0"/>
              </a:srgbClr>
            </a:solidFill>
          </p:spPr>
        </p:sp>
        <p:sp>
          <p:nvSpPr>
            <p:cNvPr id="21" name="TextBox 21"/>
            <p:cNvSpPr txBox="1"/>
            <p:nvPr/>
          </p:nvSpPr>
          <p:spPr>
            <a:xfrm>
              <a:off x="0" y="-95250"/>
              <a:ext cx="10685860" cy="1174750"/>
            </a:xfrm>
            <a:prstGeom prst="rect">
              <a:avLst/>
            </a:prstGeom>
          </p:spPr>
          <p:txBody>
            <a:bodyPr lIns="0" tIns="0" rIns="0" bIns="0" rtlCol="0" anchor="t"/>
            <a:lstStyle/>
            <a:p>
              <a:pPr algn="l">
                <a:lnSpc>
                  <a:spcPts val="3187"/>
                </a:lnSpc>
              </a:pPr>
              <a:r>
                <a:rPr lang="en-US" sz="1937">
                  <a:solidFill>
                    <a:srgbClr val="2A2742"/>
                  </a:solidFill>
                  <a:latin typeface="Arimo"/>
                  <a:ea typeface="Arimo"/>
                  <a:cs typeface="Arimo"/>
                  <a:sym typeface="Arimo"/>
                </a:rPr>
                <a:t>Future work includes integrating reactive power measurements, conducting load surveys, and installing smart meters for precise data.</a:t>
              </a:r>
            </a:p>
          </p:txBody>
        </p:sp>
      </p:grpSp>
      <p:sp>
        <p:nvSpPr>
          <p:cNvPr id="22" name="Freeform 22" descr="preencoded.png"/>
          <p:cNvSpPr/>
          <p:nvPr/>
        </p:nvSpPr>
        <p:spPr>
          <a:xfrm>
            <a:off x="2233832" y="6843266"/>
            <a:ext cx="1265039" cy="2267545"/>
          </a:xfrm>
          <a:custGeom>
            <a:avLst/>
            <a:gdLst/>
            <a:ahLst/>
            <a:cxnLst/>
            <a:rect l="l" t="t" r="r" b="b"/>
            <a:pathLst>
              <a:path w="1265039" h="2267545">
                <a:moveTo>
                  <a:pt x="0" y="0"/>
                </a:moveTo>
                <a:lnTo>
                  <a:pt x="1265039" y="0"/>
                </a:lnTo>
                <a:lnTo>
                  <a:pt x="1265039" y="2267545"/>
                </a:lnTo>
                <a:lnTo>
                  <a:pt x="0" y="2267545"/>
                </a:lnTo>
                <a:lnTo>
                  <a:pt x="0" y="0"/>
                </a:lnTo>
                <a:close/>
              </a:path>
            </a:pathLst>
          </a:custGeom>
          <a:blipFill>
            <a:blip r:embed="rId5"/>
            <a:stretch>
              <a:fillRect l="-83" r="-83"/>
            </a:stretch>
          </a:blipFill>
        </p:spPr>
      </p:sp>
      <p:grpSp>
        <p:nvGrpSpPr>
          <p:cNvPr id="23" name="Group 23"/>
          <p:cNvGrpSpPr/>
          <p:nvPr/>
        </p:nvGrpSpPr>
        <p:grpSpPr>
          <a:xfrm>
            <a:off x="3878382" y="7096274"/>
            <a:ext cx="3162597" cy="395288"/>
            <a:chOff x="0" y="0"/>
            <a:chExt cx="4216797" cy="527050"/>
          </a:xfrm>
        </p:grpSpPr>
        <p:sp>
          <p:nvSpPr>
            <p:cNvPr id="24" name="Freeform 24"/>
            <p:cNvSpPr/>
            <p:nvPr/>
          </p:nvSpPr>
          <p:spPr>
            <a:xfrm>
              <a:off x="0" y="0"/>
              <a:ext cx="4216797" cy="527050"/>
            </a:xfrm>
            <a:custGeom>
              <a:avLst/>
              <a:gdLst/>
              <a:ahLst/>
              <a:cxnLst/>
              <a:rect l="l" t="t" r="r" b="b"/>
              <a:pathLst>
                <a:path w="4216797" h="527050">
                  <a:moveTo>
                    <a:pt x="0" y="0"/>
                  </a:moveTo>
                  <a:lnTo>
                    <a:pt x="4216797" y="0"/>
                  </a:lnTo>
                  <a:lnTo>
                    <a:pt x="4216797" y="527050"/>
                  </a:lnTo>
                  <a:lnTo>
                    <a:pt x="0" y="527050"/>
                  </a:lnTo>
                  <a:close/>
                </a:path>
              </a:pathLst>
            </a:custGeom>
            <a:solidFill>
              <a:srgbClr val="000000">
                <a:alpha val="0"/>
              </a:srgbClr>
            </a:solidFill>
          </p:spPr>
        </p:sp>
        <p:sp>
          <p:nvSpPr>
            <p:cNvPr id="25" name="TextBox 25"/>
            <p:cNvSpPr txBox="1"/>
            <p:nvPr/>
          </p:nvSpPr>
          <p:spPr>
            <a:xfrm>
              <a:off x="0" y="-19050"/>
              <a:ext cx="4216797" cy="546100"/>
            </a:xfrm>
            <a:prstGeom prst="rect">
              <a:avLst/>
            </a:prstGeom>
          </p:spPr>
          <p:txBody>
            <a:bodyPr lIns="0" tIns="0" rIns="0" bIns="0" rtlCol="0" anchor="t"/>
            <a:lstStyle/>
            <a:p>
              <a:pPr algn="l">
                <a:lnSpc>
                  <a:spcPts val="3062"/>
                </a:lnSpc>
              </a:pPr>
              <a:r>
                <a:rPr lang="en-US" sz="2437" b="1">
                  <a:solidFill>
                    <a:srgbClr val="2A2742"/>
                  </a:solidFill>
                  <a:latin typeface="Arimo Bold"/>
                  <a:ea typeface="Arimo Bold"/>
                  <a:cs typeface="Arimo Bold"/>
                  <a:sym typeface="Arimo Bold"/>
                </a:rPr>
                <a:t>Future Perspectives</a:t>
              </a:r>
            </a:p>
          </p:txBody>
        </p:sp>
      </p:grpSp>
      <p:grpSp>
        <p:nvGrpSpPr>
          <p:cNvPr id="26" name="Group 26"/>
          <p:cNvGrpSpPr/>
          <p:nvPr/>
        </p:nvGrpSpPr>
        <p:grpSpPr>
          <a:xfrm>
            <a:off x="3878382" y="7643366"/>
            <a:ext cx="8014395" cy="1214438"/>
            <a:chOff x="0" y="0"/>
            <a:chExt cx="10685860" cy="1619250"/>
          </a:xfrm>
        </p:grpSpPr>
        <p:sp>
          <p:nvSpPr>
            <p:cNvPr id="27" name="Freeform 27"/>
            <p:cNvSpPr/>
            <p:nvPr/>
          </p:nvSpPr>
          <p:spPr>
            <a:xfrm>
              <a:off x="0" y="0"/>
              <a:ext cx="10685860" cy="1619250"/>
            </a:xfrm>
            <a:custGeom>
              <a:avLst/>
              <a:gdLst/>
              <a:ahLst/>
              <a:cxnLst/>
              <a:rect l="l" t="t" r="r" b="b"/>
              <a:pathLst>
                <a:path w="10685860" h="1619250">
                  <a:moveTo>
                    <a:pt x="0" y="0"/>
                  </a:moveTo>
                  <a:lnTo>
                    <a:pt x="10685860" y="0"/>
                  </a:lnTo>
                  <a:lnTo>
                    <a:pt x="10685860" y="1619250"/>
                  </a:lnTo>
                  <a:lnTo>
                    <a:pt x="0" y="1619250"/>
                  </a:lnTo>
                  <a:close/>
                </a:path>
              </a:pathLst>
            </a:custGeom>
            <a:solidFill>
              <a:srgbClr val="000000">
                <a:alpha val="0"/>
              </a:srgbClr>
            </a:solidFill>
          </p:spPr>
        </p:sp>
        <p:sp>
          <p:nvSpPr>
            <p:cNvPr id="28" name="TextBox 28"/>
            <p:cNvSpPr txBox="1"/>
            <p:nvPr/>
          </p:nvSpPr>
          <p:spPr>
            <a:xfrm>
              <a:off x="0" y="-95250"/>
              <a:ext cx="10685860" cy="1714500"/>
            </a:xfrm>
            <a:prstGeom prst="rect">
              <a:avLst/>
            </a:prstGeom>
          </p:spPr>
          <p:txBody>
            <a:bodyPr lIns="0" tIns="0" rIns="0" bIns="0" rtlCol="0" anchor="t"/>
            <a:lstStyle/>
            <a:p>
              <a:pPr algn="l">
                <a:lnSpc>
                  <a:spcPts val="3187"/>
                </a:lnSpc>
              </a:pPr>
              <a:r>
                <a:rPr lang="en-US" sz="1937">
                  <a:solidFill>
                    <a:srgbClr val="2A2742"/>
                  </a:solidFill>
                  <a:latin typeface="Arimo"/>
                  <a:ea typeface="Arimo"/>
                  <a:cs typeface="Arimo"/>
                  <a:sym typeface="Arimo"/>
                </a:rPr>
                <a:t>Integration of renewable energy sources, real-time IoT monitoring, SCADA systems, and machine learning for intelligent, resilient campus grids.</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6B9996-2A40-1396-88AE-A248FD2EC1FB}"/>
            </a:ext>
          </a:extLst>
        </p:cNvPr>
        <p:cNvGrpSpPr/>
        <p:nvPr/>
      </p:nvGrpSpPr>
      <p:grpSpPr>
        <a:xfrm>
          <a:off x="0" y="0"/>
          <a:ext cx="0" cy="0"/>
          <a:chOff x="0" y="0"/>
          <a:chExt cx="0" cy="0"/>
        </a:xfrm>
      </p:grpSpPr>
      <p:sp>
        <p:nvSpPr>
          <p:cNvPr id="2" name="Freeform 2" descr="preencoded.png">
            <a:extLst>
              <a:ext uri="{FF2B5EF4-FFF2-40B4-BE49-F238E27FC236}">
                <a16:creationId xmlns:a16="http://schemas.microsoft.com/office/drawing/2014/main" id="{906DB73C-EC92-9AAF-2EB0-0F677E217EC0}"/>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a:extLst>
              <a:ext uri="{FF2B5EF4-FFF2-40B4-BE49-F238E27FC236}">
                <a16:creationId xmlns:a16="http://schemas.microsoft.com/office/drawing/2014/main" id="{07AC48B6-1051-DD77-FFBC-9B9A31D09819}"/>
              </a:ext>
            </a:extLst>
          </p:cNvPr>
          <p:cNvGrpSpPr/>
          <p:nvPr/>
        </p:nvGrpSpPr>
        <p:grpSpPr>
          <a:xfrm>
            <a:off x="0" y="0"/>
            <a:ext cx="18288000" cy="10287000"/>
            <a:chOff x="0" y="0"/>
            <a:chExt cx="24384000" cy="13716000"/>
          </a:xfrm>
        </p:grpSpPr>
        <p:sp>
          <p:nvSpPr>
            <p:cNvPr id="4" name="Freeform 4">
              <a:extLst>
                <a:ext uri="{FF2B5EF4-FFF2-40B4-BE49-F238E27FC236}">
                  <a16:creationId xmlns:a16="http://schemas.microsoft.com/office/drawing/2014/main" id="{619FD35B-F939-5EFB-BA88-2397BC04DD40}"/>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90196"/>
              </a:srgbClr>
            </a:solidFill>
          </p:spPr>
        </p:sp>
      </p:grpSp>
      <p:grpSp>
        <p:nvGrpSpPr>
          <p:cNvPr id="5" name="Group 5">
            <a:extLst>
              <a:ext uri="{FF2B5EF4-FFF2-40B4-BE49-F238E27FC236}">
                <a16:creationId xmlns:a16="http://schemas.microsoft.com/office/drawing/2014/main" id="{A8985950-FEDA-E698-8FE8-229E259A3705}"/>
              </a:ext>
            </a:extLst>
          </p:cNvPr>
          <p:cNvGrpSpPr/>
          <p:nvPr/>
        </p:nvGrpSpPr>
        <p:grpSpPr>
          <a:xfrm>
            <a:off x="887329" y="771376"/>
            <a:ext cx="16515144" cy="1698127"/>
            <a:chOff x="0" y="0"/>
            <a:chExt cx="22020192" cy="2264170"/>
          </a:xfrm>
        </p:grpSpPr>
        <p:sp>
          <p:nvSpPr>
            <p:cNvPr id="6" name="Freeform 6">
              <a:extLst>
                <a:ext uri="{FF2B5EF4-FFF2-40B4-BE49-F238E27FC236}">
                  <a16:creationId xmlns:a16="http://schemas.microsoft.com/office/drawing/2014/main" id="{77CC92FD-6D72-18E1-3AC7-D04DA877C711}"/>
                </a:ext>
              </a:extLst>
            </p:cNvPr>
            <p:cNvSpPr/>
            <p:nvPr/>
          </p:nvSpPr>
          <p:spPr>
            <a:xfrm>
              <a:off x="0" y="0"/>
              <a:ext cx="22020192" cy="2264170"/>
            </a:xfrm>
            <a:custGeom>
              <a:avLst/>
              <a:gdLst/>
              <a:ahLst/>
              <a:cxnLst/>
              <a:rect l="l" t="t" r="r" b="b"/>
              <a:pathLst>
                <a:path w="22020192" h="2264170">
                  <a:moveTo>
                    <a:pt x="0" y="0"/>
                  </a:moveTo>
                  <a:lnTo>
                    <a:pt x="22020192" y="0"/>
                  </a:lnTo>
                  <a:lnTo>
                    <a:pt x="22020192" y="2264170"/>
                  </a:lnTo>
                  <a:lnTo>
                    <a:pt x="0" y="2264170"/>
                  </a:lnTo>
                  <a:close/>
                </a:path>
              </a:pathLst>
            </a:custGeom>
            <a:solidFill>
              <a:srgbClr val="000000">
                <a:alpha val="0"/>
              </a:srgbClr>
            </a:solidFill>
          </p:spPr>
        </p:sp>
        <p:sp>
          <p:nvSpPr>
            <p:cNvPr id="7" name="TextBox 7">
              <a:extLst>
                <a:ext uri="{FF2B5EF4-FFF2-40B4-BE49-F238E27FC236}">
                  <a16:creationId xmlns:a16="http://schemas.microsoft.com/office/drawing/2014/main" id="{49EC5EAC-8DCD-4BC5-68A9-AEF44EA15585}"/>
                </a:ext>
              </a:extLst>
            </p:cNvPr>
            <p:cNvSpPr txBox="1"/>
            <p:nvPr/>
          </p:nvSpPr>
          <p:spPr>
            <a:xfrm>
              <a:off x="0" y="9525"/>
              <a:ext cx="22020192" cy="2254645"/>
            </a:xfrm>
            <a:prstGeom prst="rect">
              <a:avLst/>
            </a:prstGeom>
          </p:spPr>
          <p:txBody>
            <a:bodyPr lIns="0" tIns="0" rIns="0" bIns="0" rtlCol="0" anchor="t"/>
            <a:lstStyle/>
            <a:p>
              <a:pPr algn="ctr">
                <a:lnSpc>
                  <a:spcPts val="6187"/>
                </a:lnSpc>
              </a:pPr>
              <a:r>
                <a:rPr lang="en-US" sz="5500" b="1" dirty="0">
                  <a:solidFill>
                    <a:srgbClr val="231971"/>
                  </a:solidFill>
                  <a:latin typeface="Arimo Bold"/>
                  <a:ea typeface="Arimo Bold"/>
                  <a:cs typeface="Arimo Bold"/>
                  <a:sym typeface="Arimo Bold"/>
                </a:rPr>
                <a:t>Conclusion</a:t>
              </a:r>
            </a:p>
          </p:txBody>
        </p:sp>
      </p:grpSp>
      <p:sp>
        <p:nvSpPr>
          <p:cNvPr id="24" name="Freeform 24">
            <a:extLst>
              <a:ext uri="{FF2B5EF4-FFF2-40B4-BE49-F238E27FC236}">
                <a16:creationId xmlns:a16="http://schemas.microsoft.com/office/drawing/2014/main" id="{4ACF0D2C-7CE2-83D8-A114-26E28413BCF2}"/>
              </a:ext>
            </a:extLst>
          </p:cNvPr>
          <p:cNvSpPr/>
          <p:nvPr/>
        </p:nvSpPr>
        <p:spPr>
          <a:xfrm>
            <a:off x="3878382" y="7096274"/>
            <a:ext cx="3162597" cy="395288"/>
          </a:xfrm>
          <a:custGeom>
            <a:avLst/>
            <a:gdLst/>
            <a:ahLst/>
            <a:cxnLst/>
            <a:rect l="l" t="t" r="r" b="b"/>
            <a:pathLst>
              <a:path w="4216797" h="527050">
                <a:moveTo>
                  <a:pt x="0" y="0"/>
                </a:moveTo>
                <a:lnTo>
                  <a:pt x="4216797" y="0"/>
                </a:lnTo>
                <a:lnTo>
                  <a:pt x="4216797" y="527050"/>
                </a:lnTo>
                <a:lnTo>
                  <a:pt x="0" y="527050"/>
                </a:lnTo>
                <a:close/>
              </a:path>
            </a:pathLst>
          </a:custGeom>
          <a:solidFill>
            <a:srgbClr val="000000">
              <a:alpha val="0"/>
            </a:srgbClr>
          </a:solidFill>
        </p:spPr>
      </p:sp>
      <p:sp>
        <p:nvSpPr>
          <p:cNvPr id="27" name="Freeform 27">
            <a:extLst>
              <a:ext uri="{FF2B5EF4-FFF2-40B4-BE49-F238E27FC236}">
                <a16:creationId xmlns:a16="http://schemas.microsoft.com/office/drawing/2014/main" id="{608B5A49-FA90-6AEE-E66B-1A4658370E40}"/>
              </a:ext>
            </a:extLst>
          </p:cNvPr>
          <p:cNvSpPr/>
          <p:nvPr/>
        </p:nvSpPr>
        <p:spPr>
          <a:xfrm>
            <a:off x="3878382" y="7643366"/>
            <a:ext cx="8014395" cy="1214438"/>
          </a:xfrm>
          <a:custGeom>
            <a:avLst/>
            <a:gdLst/>
            <a:ahLst/>
            <a:cxnLst/>
            <a:rect l="l" t="t" r="r" b="b"/>
            <a:pathLst>
              <a:path w="10685860" h="1619250">
                <a:moveTo>
                  <a:pt x="0" y="0"/>
                </a:moveTo>
                <a:lnTo>
                  <a:pt x="10685860" y="0"/>
                </a:lnTo>
                <a:lnTo>
                  <a:pt x="10685860" y="1619250"/>
                </a:lnTo>
                <a:lnTo>
                  <a:pt x="0" y="1619250"/>
                </a:lnTo>
                <a:close/>
              </a:path>
            </a:pathLst>
          </a:custGeom>
          <a:solidFill>
            <a:srgbClr val="000000">
              <a:alpha val="0"/>
            </a:srgbClr>
          </a:solidFill>
        </p:spPr>
      </p:sp>
      <p:sp>
        <p:nvSpPr>
          <p:cNvPr id="29" name="TextBox 28">
            <a:extLst>
              <a:ext uri="{FF2B5EF4-FFF2-40B4-BE49-F238E27FC236}">
                <a16:creationId xmlns:a16="http://schemas.microsoft.com/office/drawing/2014/main" id="{1486317A-BC09-1640-9314-A3D8EB0864DE}"/>
              </a:ext>
            </a:extLst>
          </p:cNvPr>
          <p:cNvSpPr txBox="1"/>
          <p:nvPr/>
        </p:nvSpPr>
        <p:spPr>
          <a:xfrm>
            <a:off x="1981200" y="1866900"/>
            <a:ext cx="14325600" cy="6186309"/>
          </a:xfrm>
          <a:prstGeom prst="rect">
            <a:avLst/>
          </a:prstGeom>
          <a:noFill/>
        </p:spPr>
        <p:txBody>
          <a:bodyPr wrap="square" rtlCol="0">
            <a:spAutoFit/>
          </a:bodyPr>
          <a:lstStyle/>
          <a:p>
            <a:pPr algn="just"/>
            <a:r>
              <a:rPr lang="en-US" sz="3600" dirty="0">
                <a:latin typeface="Times New Roman" panose="02020603050405020304" pitchFamily="18" charset="0"/>
                <a:ea typeface="Arimo" panose="020B0604020202020204" charset="0"/>
                <a:cs typeface="Times New Roman" panose="02020603050405020304" pitchFamily="18" charset="0"/>
              </a:rPr>
              <a:t>This project showcases effective modeling and simulation of NIT Kurukshetra's electrical distribution grid with OpenDSS, aided by real-time smart meter feeds and Python-powered visualizations. It assesses voltage profiles, current flow, power loss, and load dynamics with high accuracy, offering an adjustable framework to suit different working conditions. Significant contributions are made in the form of hourly load profiling, forecasting using ARIMA, and building-wise analytics, emphasizing the role of data-centric methods in energy planning for campus. The work paves the way for the integration of future renewables, analysis of reactive power, and real-time monitoring via IoT and SCADA, leading to smart and sustainable energy management.</a:t>
            </a:r>
            <a:endParaRPr lang="en-IN" sz="3600" dirty="0">
              <a:latin typeface="Times New Roman" panose="02020603050405020304" pitchFamily="18" charset="0"/>
              <a:ea typeface="Arimo" panose="020B0604020202020204" charset="0"/>
              <a:cs typeface="Times New Roman" panose="02020603050405020304" pitchFamily="18" charset="0"/>
            </a:endParaRPr>
          </a:p>
        </p:txBody>
      </p:sp>
    </p:spTree>
    <p:extLst>
      <p:ext uri="{BB962C8B-B14F-4D97-AF65-F5344CB8AC3E}">
        <p14:creationId xmlns:p14="http://schemas.microsoft.com/office/powerpoint/2010/main" val="29515047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724</Words>
  <Application>Microsoft Office PowerPoint</Application>
  <PresentationFormat>Custom</PresentationFormat>
  <Paragraphs>67</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Arimo Bold</vt:lpstr>
      <vt:lpstr>Arial</vt:lpstr>
      <vt:lpstr>Arimo</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Shivansh Kumar Jha</cp:lastModifiedBy>
  <cp:revision>10</cp:revision>
  <dcterms:created xsi:type="dcterms:W3CDTF">2006-08-16T00:00:00Z</dcterms:created>
  <dcterms:modified xsi:type="dcterms:W3CDTF">2025-05-01T22:05:00Z</dcterms:modified>
  <dc:identifier>DAGmPY5McRQ</dc:identifier>
</cp:coreProperties>
</file>

<file path=docProps/thumbnail.jpeg>
</file>